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34" r:id="rId2"/>
    <p:sldId id="467" r:id="rId3"/>
    <p:sldId id="541" r:id="rId4"/>
    <p:sldId id="269" r:id="rId5"/>
    <p:sldId id="384" r:id="rId6"/>
    <p:sldId id="389" r:id="rId7"/>
    <p:sldId id="412" r:id="rId8"/>
    <p:sldId id="385" r:id="rId9"/>
    <p:sldId id="390" r:id="rId10"/>
    <p:sldId id="387" r:id="rId11"/>
    <p:sldId id="391" r:id="rId12"/>
    <p:sldId id="388" r:id="rId13"/>
    <p:sldId id="393" r:id="rId14"/>
    <p:sldId id="438" r:id="rId15"/>
    <p:sldId id="444" r:id="rId16"/>
    <p:sldId id="452" r:id="rId17"/>
    <p:sldId id="456" r:id="rId18"/>
    <p:sldId id="457" r:id="rId19"/>
    <p:sldId id="460" r:id="rId20"/>
    <p:sldId id="461" r:id="rId21"/>
    <p:sldId id="462" r:id="rId22"/>
    <p:sldId id="463" r:id="rId23"/>
    <p:sldId id="464" r:id="rId24"/>
    <p:sldId id="465" r:id="rId25"/>
    <p:sldId id="466" r:id="rId26"/>
    <p:sldId id="469" r:id="rId27"/>
    <p:sldId id="472" r:id="rId28"/>
    <p:sldId id="523" r:id="rId29"/>
    <p:sldId id="524" r:id="rId30"/>
    <p:sldId id="479" r:id="rId31"/>
    <p:sldId id="470" r:id="rId32"/>
    <p:sldId id="475" r:id="rId33"/>
    <p:sldId id="476" r:id="rId34"/>
    <p:sldId id="477" r:id="rId35"/>
    <p:sldId id="478" r:id="rId36"/>
    <p:sldId id="395" r:id="rId37"/>
    <p:sldId id="468" r:id="rId38"/>
    <p:sldId id="474" r:id="rId39"/>
    <p:sldId id="481" r:id="rId40"/>
    <p:sldId id="484" r:id="rId41"/>
    <p:sldId id="486" r:id="rId42"/>
    <p:sldId id="404" r:id="rId43"/>
    <p:sldId id="542" r:id="rId44"/>
    <p:sldId id="543" r:id="rId45"/>
    <p:sldId id="394" r:id="rId46"/>
    <p:sldId id="396" r:id="rId47"/>
    <p:sldId id="397" r:id="rId48"/>
    <p:sldId id="399" r:id="rId49"/>
    <p:sldId id="483" r:id="rId50"/>
    <p:sldId id="405" r:id="rId51"/>
    <p:sldId id="521" r:id="rId52"/>
    <p:sldId id="398" r:id="rId53"/>
    <p:sldId id="402" r:id="rId54"/>
    <p:sldId id="401" r:id="rId55"/>
    <p:sldId id="485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3" autoAdjust="0"/>
    <p:restoredTop sz="94660"/>
  </p:normalViewPr>
  <p:slideViewPr>
    <p:cSldViewPr snapToGrid="0">
      <p:cViewPr varScale="1">
        <p:scale>
          <a:sx n="65" d="100"/>
          <a:sy n="65" d="100"/>
        </p:scale>
        <p:origin x="90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0A7E2-8054-4831-9596-5B49E56AF11D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85B06-15C0-4531-B83B-53B4A8315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096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96B88-DFFD-416D-96AA-8CBC0B85CF9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176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B88BA-EAC5-EDC0-E7F6-2D3C83DAD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B97E24-A654-EBDE-AA7D-BAE7825D4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B8DA66-1127-943B-5506-9DE9BB6F0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C560F-F3BC-4E82-82A0-9E41691B77F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802927-EEBE-BB5C-C064-40309867A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383AA8-EBCF-7EA2-B3AD-B9E28848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F6A76-D94B-4A6D-B8DC-8EC6BCDCF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762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F3C89-7151-9DA8-3C4D-E7245A3B2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AFC023-258B-E1CA-2E78-0F030C65A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5EE036-7857-D49E-021F-7AE21D04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C560F-F3BC-4E82-82A0-9E41691B77F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1C651B-F772-7473-E0EC-BFD666E9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2A0B0E-3B83-B619-0A4C-492727DC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F6A76-D94B-4A6D-B8DC-8EC6BCDCF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081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87DFA6-B1A7-9DD6-AB94-73997057FA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DD38C33-A01D-B251-3676-2D5C3EA57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1D265-2EA9-6E09-5D8C-681BCC78D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C560F-F3BC-4E82-82A0-9E41691B77F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18327C-C597-A0E1-D3E2-6B3552DF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7AA18D-8328-8606-C151-40EF43BB4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F6A76-D94B-4A6D-B8DC-8EC6BCDCF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511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C411ED-32E8-7763-0377-A9E4121BC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9BD98F-9B9A-EC65-F3A5-A8538F2D7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8C11DA-A568-497A-C043-A20F40000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C560F-F3BC-4E82-82A0-9E41691B77F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99AC0D-E5D8-22D0-50B5-E6BC5E79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BF30F7-786D-F72F-5680-8E8BA5BBE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F6A76-D94B-4A6D-B8DC-8EC6BCDCF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094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69B34-4838-9977-430B-C721A30EF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052FE4-4C4E-5281-A2A7-973E43DF2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1C9D4-90AE-D7EA-9EE7-2DFB4CCBA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C560F-F3BC-4E82-82A0-9E41691B77F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7B7EDD-94FA-9BF7-8429-40A5A16AF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EA908A-475F-C4B1-551D-DD3D441A9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F6A76-D94B-4A6D-B8DC-8EC6BCDCF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269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2F45FE-ECA1-8095-5214-2984E778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004A69-85BC-E541-A040-CB743B3EAF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2EF496-08B0-8FED-B2DB-D1D45552B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820D14-048C-8D76-3FBF-FC1866D02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C560F-F3BC-4E82-82A0-9E41691B77F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8825B0-DB01-AF9F-A784-79148610E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46AA02-8C85-2470-3F92-886D79306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F6A76-D94B-4A6D-B8DC-8EC6BCDCF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968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867C3F-F9C9-E2A3-F62E-E40A2284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5FC525-FDC3-13B8-2ACE-53F395634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AF29BB-85BE-B53D-CD91-055998A33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9C4752-D597-A411-A5BC-BC24D2A3DC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EAF951-BA3B-74DD-E79F-3FFB1CBEEF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7B6B3C-F6E6-2158-471F-D729A6AC2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C560F-F3BC-4E82-82A0-9E41691B77F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32753-AD3E-4375-B59A-24D0A1A2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363749-78C1-CE2A-87F5-69DC8368D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F6A76-D94B-4A6D-B8DC-8EC6BCDCF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26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C8F56D-6A60-12CC-811F-FDE821C5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FD2572-EF1D-BFBB-EE19-40A6CD3D1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C560F-F3BC-4E82-82A0-9E41691B77F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4F2AF7-D304-1A49-CB96-C3689A548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BA60CF-48BB-947E-F42A-F572E86C3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F6A76-D94B-4A6D-B8DC-8EC6BCDCF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C4953F-8C5B-5362-77AD-3DBC7DDD7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C560F-F3BC-4E82-82A0-9E41691B77F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5BC415-7295-9CE6-D438-B5EB79ECD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6EFB4F-8AA6-21F4-AB60-DD7056F84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F6A76-D94B-4A6D-B8DC-8EC6BCDCF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46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757D60-3709-2071-77B0-208C768EA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F3BBAA-65FB-862F-F8DC-AB3CECC7E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ED1D29-0F19-50B4-BB51-800192380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F682D1-765B-016A-52C2-2191E6F4C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C560F-F3BC-4E82-82A0-9E41691B77F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854EE4-081D-C915-9C7D-415B5A424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842BF0-526A-318D-A2EE-07A698E1F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F6A76-D94B-4A6D-B8DC-8EC6BCDCF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175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7F8D6-0AF4-89D5-A8B7-87FE012EB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BD6907-0CA6-D962-7041-0B097BB20E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089404-704E-2168-5404-1E13BDDBE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8AF340-37E6-5EBE-DDAE-802546402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C560F-F3BC-4E82-82A0-9E41691B77F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DC8E0C-B4B7-373D-2A68-CADFFACDD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813174-9229-5357-8AF0-1FFF3C6A3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F6A76-D94B-4A6D-B8DC-8EC6BCDCF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32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AFD110-D9D1-0CA5-AF0A-F0F95748F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6D5FD9-D59C-AF52-F378-63E7AA6B7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41D9F4-845C-A1EE-861E-DF9119320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AC560F-F3BC-4E82-82A0-9E41691B77F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807779-A4EC-090A-36E8-71B873D18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13F168-C233-2640-46DB-9B6B77178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2F6A76-D94B-4A6D-B8DC-8EC6BCDCF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521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78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1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660.png"/><Relationship Id="rId7" Type="http://schemas.openxmlformats.org/officeDocument/2006/relationships/image" Target="../media/image70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51173-9992-9AB8-E9FB-8689C6BD0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A06226B-CB3B-ECC8-56E1-F6BF912703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7.</a:t>
            </a:r>
            <a:r>
              <a:rPr lang="ko-KR" altLang="en-US" dirty="0"/>
              <a:t>강 </a:t>
            </a:r>
            <a:r>
              <a:rPr lang="en-US" altLang="ko-KR" dirty="0"/>
              <a:t>Deep Q-learning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D48E36-816C-BA6C-FCE0-FD45E7CED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929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E65E8-BEBA-5317-A0E5-CE0106E4B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Gradient Descent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04B7965-FACF-8062-50BF-6D48A4D89B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3"/>
                <a:ext cx="9002486" cy="284797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ko-KR" dirty="0"/>
                  <a:t>Given some loss function: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⃗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acc>
                          <m:accPr>
                            <m:chr m:val="⃗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altLang="ko-KR" dirty="0"/>
              </a:p>
              <a:p>
                <a:r>
                  <a:rPr lang="en-US" altLang="ko-KR" dirty="0"/>
                  <a:t>Update rules for the parameters: w</a:t>
                </a:r>
                <a:r>
                  <a:rPr lang="en-US" altLang="ko-KR" baseline="-25000" dirty="0"/>
                  <a:t>t+1</a:t>
                </a:r>
                <a:r>
                  <a:rPr lang="en-US" altLang="ko-KR" dirty="0"/>
                  <a:t> = w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 -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ko-KR" altLang="en-US" i="1" smtClean="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acc>
                  </m:oMath>
                </a14:m>
                <a:r>
                  <a:rPr lang="en-US" altLang="ko-KR" dirty="0"/>
                  <a:t>(w)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Gradient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vector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ko-KR" altLang="en-US" i="1" smtClean="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acc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,...,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r>
                  <a:rPr lang="en-US" altLang="ko-KR" dirty="0"/>
                  <a:t>Computed using the backpropagation algorithm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i="1" smtClean="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acc>
                  </m:oMath>
                </a14:m>
                <a:r>
                  <a:rPr lang="en-US" altLang="ko-KR" dirty="0"/>
                  <a:t>(w) points to the direction of maximum growth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i="1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acc>
                  </m:oMath>
                </a14:m>
                <a:r>
                  <a:rPr lang="en-US" altLang="ko-KR" dirty="0"/>
                  <a:t>(w)</a:t>
                </a:r>
              </a:p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dirty="0"/>
                  <a:t> is the size of the step we take in the opposite direction to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ko-KR" altLang="en-US" i="1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acc>
                  </m:oMath>
                </a14:m>
                <a:r>
                  <a:rPr lang="en-US" altLang="ko-KR" dirty="0"/>
                  <a:t>(w)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04B7965-FACF-8062-50BF-6D48A4D89B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3"/>
                <a:ext cx="9002486" cy="2847977"/>
              </a:xfrm>
              <a:blipFill>
                <a:blip r:embed="rId2"/>
                <a:stretch>
                  <a:fillRect l="-949" t="-64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Solved Find a formula for the vector field. (lhere are many | Chegg.com">
            <a:extLst>
              <a:ext uri="{FF2B5EF4-FFF2-40B4-BE49-F238E27FC236}">
                <a16:creationId xmlns:a16="http://schemas.microsoft.com/office/drawing/2014/main" id="{9FA82336-0EA9-3785-DB39-9E799037BA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4" t="17205" r="29120" b="2308"/>
          <a:stretch/>
        </p:blipFill>
        <p:spPr bwMode="auto">
          <a:xfrm>
            <a:off x="3499129" y="4473482"/>
            <a:ext cx="2059978" cy="198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Gradient Descent at Developer Student Clubs Sir Syed University Of ...">
            <a:extLst>
              <a:ext uri="{FF2B5EF4-FFF2-40B4-BE49-F238E27FC236}">
                <a16:creationId xmlns:a16="http://schemas.microsoft.com/office/drawing/2014/main" id="{E160C0FE-2D03-2422-E5F7-22433FD28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0"/>
          <a:stretch/>
        </p:blipFill>
        <p:spPr bwMode="auto">
          <a:xfrm>
            <a:off x="595086" y="4673600"/>
            <a:ext cx="1917206" cy="178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hladniFigure | Wolfram Function Repository">
            <a:extLst>
              <a:ext uri="{FF2B5EF4-FFF2-40B4-BE49-F238E27FC236}">
                <a16:creationId xmlns:a16="http://schemas.microsoft.com/office/drawing/2014/main" id="{7DDCAEAA-3941-3778-BA7F-0D6964211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29" y="4420188"/>
            <a:ext cx="2650695" cy="21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ymbolic Math Toolbox による解析プロット - MATLAB &amp; Simulink Example - MathWorks 日本">
            <a:extLst>
              <a:ext uri="{FF2B5EF4-FFF2-40B4-BE49-F238E27FC236}">
                <a16:creationId xmlns:a16="http://schemas.microsoft.com/office/drawing/2014/main" id="{3015CD9A-16F3-F095-1BC5-02E5071A1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t="3470" r="17347" b="4739"/>
          <a:stretch/>
        </p:blipFill>
        <p:spPr bwMode="auto">
          <a:xfrm>
            <a:off x="9383517" y="4555591"/>
            <a:ext cx="1970283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27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1B602-C3B7-5C20-DCDA-705770947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419163A-76D6-D201-EE23-589D5A5522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Computed using the backpropagation algorithm</a:t>
                </a:r>
              </a:p>
              <a:p>
                <a:r>
                  <a:rPr lang="en-US" altLang="ko-KR" dirty="0"/>
                  <a:t>We want to evaluate partial derivative: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altLang="ko-KR" dirty="0"/>
                  <a:t> 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⃗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altLang="ko-KR" dirty="0"/>
                  <a:t> 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419163A-76D6-D201-EE23-589D5A5522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2E3B31A8-C245-8A43-8460-B577D39BA9D8}"/>
              </a:ext>
            </a:extLst>
          </p:cNvPr>
          <p:cNvGrpSpPr/>
          <p:nvPr/>
        </p:nvGrpSpPr>
        <p:grpSpPr>
          <a:xfrm>
            <a:off x="2295250" y="3167274"/>
            <a:ext cx="9549844" cy="2887577"/>
            <a:chOff x="1978127" y="3196771"/>
            <a:chExt cx="9549844" cy="2887577"/>
          </a:xfrm>
        </p:grpSpPr>
        <p:pic>
          <p:nvPicPr>
            <p:cNvPr id="13314" name="Picture 2">
              <a:extLst>
                <a:ext uri="{FF2B5EF4-FFF2-40B4-BE49-F238E27FC236}">
                  <a16:creationId xmlns:a16="http://schemas.microsoft.com/office/drawing/2014/main" id="{415A31DD-A8BA-7F75-C265-C7EA6F28C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4914" y="3196771"/>
              <a:ext cx="7222172" cy="2744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C17BC5D-409B-C1B5-9F0A-4FF339A9D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32421" y="4523713"/>
              <a:ext cx="2495550" cy="8572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401E0DD-9240-72F6-BBAB-80ECC80F9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46977" y="4685638"/>
              <a:ext cx="962025" cy="2667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062B1BC-1ED9-A934-241A-81DED8B66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09002" y="4685638"/>
              <a:ext cx="1000125" cy="2667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97A5CAF-261E-0F3A-AFD9-2D5B62872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27802" y="4676113"/>
              <a:ext cx="1000125" cy="28575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9DFD559-05DB-153D-5E34-3E0EA499D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6093" y="5380963"/>
              <a:ext cx="952500" cy="21907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7F9E38D-9382-CE6C-0360-46C3FF402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51327" y="3946503"/>
              <a:ext cx="2276475" cy="20002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F494996-AAF0-613C-2EE1-A98623576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78127" y="5884323"/>
              <a:ext cx="2276475" cy="20002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938E89D-461D-BECC-C4AC-30F4B9CEA5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844" y="3394747"/>
            <a:ext cx="3407959" cy="19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43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79E04-18D6-0930-86FA-44569C9E6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Cost function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6AFCAB-B29F-49CA-762B-09C47D84E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1918"/>
          </a:xfrm>
        </p:spPr>
        <p:txBody>
          <a:bodyPr>
            <a:normAutofit/>
          </a:bodyPr>
          <a:lstStyle/>
          <a:p>
            <a:r>
              <a:rPr lang="en-US" altLang="ko-KR" dirty="0"/>
              <a:t>Mean squared error: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For our neural network to estimate q(s, a) as well as possible, we will minimize the observed squared errors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Target value:                             Estimated value: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325331-0488-4EE3-BD65-B6AE1855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192" y="3725546"/>
            <a:ext cx="7821846" cy="5364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FC08B1-D5DF-4D50-A45D-F418AA0FB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64" t="13001"/>
          <a:stretch/>
        </p:blipFill>
        <p:spPr>
          <a:xfrm>
            <a:off x="1173783" y="5373285"/>
            <a:ext cx="3844439" cy="5911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E0A879-E9AB-0EB2-4DB5-728C4C67CC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21" t="10682"/>
          <a:stretch/>
        </p:blipFill>
        <p:spPr>
          <a:xfrm>
            <a:off x="4034971" y="2230502"/>
            <a:ext cx="3542817" cy="6262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3CCA928-134D-165D-D0B0-9056FFEB3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012" y="5498142"/>
            <a:ext cx="2182557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5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2CE55-2CAC-BF43-54CF-0BAACFE7D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 optimization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8C1C779-06A0-E024-1265-C21E54AA73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For our neural network to estimate q(s, a) as well as possible, we will minimize the observed squared errors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Target value: a value towards which we want to push the estimates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Estimate of the q-value of a state-action pair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i="1" baseline="-250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i="1" baseline="-2500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8C1C779-06A0-E024-1265-C21E54AA73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BDFE233-4C32-03F1-633D-4AB743A6F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069" y="2849830"/>
            <a:ext cx="7443861" cy="5791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FD6FB4-90EE-421C-DE52-39DDD6371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904" y="4606412"/>
            <a:ext cx="3011685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89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6CA11FF-44E1-247C-3C73-22380F77B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Pytorch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B08537BD-A537-B9EC-4125-96FE21EA4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902DE-F059-DF95-644D-616C94AA7240}"/>
              </a:ext>
            </a:extLst>
          </p:cNvPr>
          <p:cNvSpPr txBox="1"/>
          <p:nvPr/>
        </p:nvSpPr>
        <p:spPr>
          <a:xfrm>
            <a:off x="7648286" y="5421166"/>
            <a:ext cx="36991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Pictures from Stanford’s CS231n</a:t>
            </a:r>
          </a:p>
          <a:p>
            <a:r>
              <a:rPr lang="en-US" altLang="ko-KR" dirty="0"/>
              <a:t>Pictures from Berkeley CS285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5947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A3302B-A342-E6CC-EB46-4FFF31672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Numpy &amp; PyTorch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60B194-0D2D-A2E1-5A0C-6823CD996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028" y="1582303"/>
            <a:ext cx="8091944" cy="470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38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78DE9-3143-1A17-3D59-995D1115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Multidimensional Indexing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F064A9-FA0F-C9D8-31F2-13612160B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58" y="2067378"/>
            <a:ext cx="5988655" cy="359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29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1D173-C3DA-008D-D1AD-B58AD3735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Shape Operations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7690A7-C5CD-D653-D687-5AB514732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94" y="1690688"/>
            <a:ext cx="9727011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87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352CAD-4C8D-5092-ED3F-36C665B5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Device Management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B948D9-BCAC-DC3E-C838-C1F48322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8638"/>
            <a:ext cx="10054114" cy="365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26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F04142-56BE-3759-E9AF-2A6E1F51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Computing Gradients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FD1350-2965-A350-4B9E-B01AAAD2B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906" y="1865182"/>
            <a:ext cx="9851377" cy="462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22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93086-2224-420C-91A3-D5D5F2B4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2E0AB6-84DF-D4A3-4258-923792620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Review:</a:t>
            </a:r>
          </a:p>
          <a:p>
            <a:pPr lvl="1"/>
            <a:r>
              <a:rPr lang="en-US" altLang="ko-KR" dirty="0"/>
              <a:t>Neural Network</a:t>
            </a:r>
          </a:p>
          <a:p>
            <a:pPr lvl="1"/>
            <a:r>
              <a:rPr lang="en-US" altLang="ko-KR" dirty="0"/>
              <a:t>Pytorch </a:t>
            </a:r>
          </a:p>
          <a:p>
            <a:r>
              <a:rPr lang="en-US" altLang="ko-KR" dirty="0"/>
              <a:t>Deep SARSA</a:t>
            </a:r>
          </a:p>
          <a:p>
            <a:pPr lvl="1"/>
            <a:r>
              <a:rPr lang="en-US" altLang="ko-KR" dirty="0"/>
              <a:t>Code Exercise</a:t>
            </a:r>
            <a:endParaRPr lang="ko-KR" altLang="en-US" dirty="0"/>
          </a:p>
          <a:p>
            <a:r>
              <a:rPr lang="en-US" altLang="ko-KR" dirty="0"/>
              <a:t>Deep Q-learning</a:t>
            </a:r>
          </a:p>
          <a:p>
            <a:pPr lvl="1"/>
            <a:r>
              <a:rPr lang="en-US" altLang="ko-KR" dirty="0"/>
              <a:t>Code Exercise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420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D67AD-8592-C1AD-5197-B6E22E7EC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Loop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CD3FBA-62CE-F9AB-3801-D7EDAF24BE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5"/>
          <a:stretch/>
        </p:blipFill>
        <p:spPr>
          <a:xfrm>
            <a:off x="1625600" y="1488475"/>
            <a:ext cx="9293226" cy="516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50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64BC6F-8E91-7829-DF6D-BF1EA26FD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Converting Numpy / PyTorch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2747BD-CDC9-F6ED-0B28-0160B1BC8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892300"/>
            <a:ext cx="8735676" cy="418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6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6D4FD-FD18-7BFA-4EE0-CD0DCA66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Custom networks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BA80D4-2DEA-1EB7-4CB2-0AFB1C63339F}"/>
              </a:ext>
            </a:extLst>
          </p:cNvPr>
          <p:cNvSpPr txBox="1"/>
          <p:nvPr/>
        </p:nvSpPr>
        <p:spPr>
          <a:xfrm>
            <a:off x="7310438" y="1414562"/>
            <a:ext cx="467836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nn.Module represents the building blocks of a computation graph.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For example, in typical pytorch code, each convolution block is its own module, each fully connected block is a module, and the whole network itself is also a module.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Modules can contain modules within them. All the classes inside of `torch.nn` are instances `nn.Modules`.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26EF34-2B7D-DC21-1983-F97F715DA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682"/>
          <a:stretch/>
        </p:blipFill>
        <p:spPr>
          <a:xfrm>
            <a:off x="735495" y="2119086"/>
            <a:ext cx="6574943" cy="40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06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0CAA9-22D5-F6A1-1DAE-71EEFB299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EB19A-23EC-84B9-B508-44A98411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Custom networks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955DFD-45A1-18B3-2D10-AC6050C3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3890"/>
            <a:ext cx="10231473" cy="421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9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CC22EB-7386-F444-8BB7-2F0B8F05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Torch Best Practices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758B1D-0C38-2B45-E391-15ACBAF6E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448769" cy="427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4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110A0-3055-9C0F-16E8-08955491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Torch Best Practices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86922BA-5F30-9F13-C95B-1DAFF42CF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134225" cy="3333203"/>
          </a:xfrm>
        </p:spPr>
      </p:pic>
    </p:spTree>
    <p:extLst>
      <p:ext uri="{BB962C8B-B14F-4D97-AF65-F5344CB8AC3E}">
        <p14:creationId xmlns:p14="http://schemas.microsoft.com/office/powerpoint/2010/main" val="2685971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C392F-DB11-CA60-D9B6-8D575566E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 optimization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95FBB8-19D1-1CC7-959F-6C534974F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Mean squared error: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We want to minimize the square of the errors of the neural network estimates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47A8F1-667A-A700-080F-846BD91E58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59" t="8078"/>
          <a:stretch/>
        </p:blipFill>
        <p:spPr>
          <a:xfrm>
            <a:off x="4426857" y="2423886"/>
            <a:ext cx="3603056" cy="64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69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9848D-4563-FFB3-1D53-D341FC770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040CBA-7A2A-F4AD-CDDE-D5649CBA6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 optimization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B81469C-2C8E-7769-FF9A-0BBDDBDF8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We calculate the gradient vector of the cost function with respect to the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parameters: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i="1">
                        <a:latin typeface="Cambria Math" panose="02040503050406030204" pitchFamily="18" charset="0"/>
                      </a:rPr>
                      <m:t>∇</m:t>
                    </m:r>
                  </m:oMath>
                </a14:m>
                <a:r>
                  <a:rPr lang="en-US" altLang="ko-KR" dirty="0"/>
                  <a:t>L(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,...,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With the gradient vector, we will make a SGD step: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ko-KR" altLang="en-US" i="1" smtClean="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acc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B81469C-2C8E-7769-FF9A-0BBDDBDF8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499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53917-5C90-8647-5E0D-E0F76505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Net. Architecture for V, Q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1D876BF-B232-E167-06C8-E99A54773C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vector input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NN  V scalar output</a:t>
                </a:r>
              </a:p>
              <a:p>
                <a:endParaRPr lang="en-US" altLang="ko-KR" dirty="0">
                  <a:sym typeface="Wingdings" panose="05000000000000000000" pitchFamily="2" charset="2"/>
                </a:endParaRP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St, At vector input  NN  Q scalar output</a:t>
                </a:r>
              </a:p>
              <a:p>
                <a:pPr lvl="1"/>
                <a:r>
                  <a:rPr lang="en-US" altLang="ko-KR" dirty="0">
                    <a:sym typeface="Wingdings" panose="05000000000000000000" pitchFamily="2" charset="2"/>
                  </a:rPr>
                  <a:t>Continuous case</a:t>
                </a:r>
              </a:p>
              <a:p>
                <a:pPr lvl="1"/>
                <a:endParaRPr lang="en-US" altLang="ko-KR" dirty="0">
                  <a:sym typeface="Wingdings" panose="05000000000000000000" pitchFamily="2" charset="2"/>
                </a:endParaRP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St vector input  Q vector output </a:t>
                </a:r>
              </a:p>
              <a:p>
                <a:pPr lvl="1"/>
                <a:r>
                  <a:rPr lang="en-US" altLang="ko-KR" dirty="0">
                    <a:sym typeface="Wingdings" panose="05000000000000000000" pitchFamily="2" charset="2"/>
                  </a:rPr>
                  <a:t>Discrete action space only</a:t>
                </a:r>
              </a:p>
              <a:p>
                <a:pPr lvl="1"/>
                <a:r>
                  <a:rPr lang="en-US" altLang="ko-KR" dirty="0">
                    <a:sym typeface="Wingdings" panose="05000000000000000000" pitchFamily="2" charset="2"/>
                  </a:rPr>
                  <a:t>Output size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1D876BF-B232-E167-06C8-E99A54773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342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D5B8A2BD-8F23-C34F-4F01-FFF3B4F75C3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Neural Net. Architecture for policy,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D5B8A2BD-8F23-C34F-4F01-FFF3B4F75C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ED890DF-1198-17C1-9D8E-6EF24AF665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St input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NN  vector output</a:t>
                </a:r>
              </a:p>
              <a:p>
                <a:pPr lvl="1"/>
                <a:r>
                  <a:rPr lang="en-US" altLang="ko-KR" dirty="0">
                    <a:sym typeface="Wingdings" panose="05000000000000000000" pitchFamily="2" charset="2"/>
                  </a:rPr>
                  <a:t>Discrete action space case</a:t>
                </a:r>
              </a:p>
              <a:p>
                <a:pPr lvl="1"/>
                <a:r>
                  <a:rPr lang="en-US" altLang="ko-KR" dirty="0">
                    <a:sym typeface="Wingdings" panose="05000000000000000000" pitchFamily="2" charset="2"/>
                  </a:rPr>
                  <a:t>Output size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ko-KR" dirty="0">
                    <a:sym typeface="Wingdings" panose="05000000000000000000" pitchFamily="2" charset="2"/>
                  </a:rPr>
                  <a:t> </a:t>
                </a:r>
              </a:p>
              <a:p>
                <a:pPr lvl="1"/>
                <a:r>
                  <a:rPr lang="en-US" altLang="ko-KR" dirty="0">
                    <a:sym typeface="Wingdings" panose="05000000000000000000" pitchFamily="2" charset="2"/>
                  </a:rPr>
                  <a:t>SOFTMAX turns the output into prob. (sum of prob. is 1)</a:t>
                </a:r>
              </a:p>
              <a:p>
                <a:endParaRPr lang="en-US" altLang="ko-KR" dirty="0">
                  <a:sym typeface="Wingdings" panose="05000000000000000000" pitchFamily="2" charset="2"/>
                </a:endParaRP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St input  NN 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𝜇</m:t>
                    </m:r>
                    <m:r>
                      <a:rPr lang="ko-KR" altLang="en-US" i="1" baseline="-2500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𝛿</m:t>
                    </m:r>
                    <m:r>
                      <a:rPr lang="ko-KR" altLang="en-US" b="0" i="1" baseline="-2500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𝑆𝑡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output</a:t>
                </a:r>
              </a:p>
              <a:p>
                <a:pPr lvl="1"/>
                <a:r>
                  <a:rPr lang="en-US" altLang="ko-KR" dirty="0"/>
                  <a:t>Continuous action space case</a:t>
                </a:r>
              </a:p>
              <a:p>
                <a:pPr lvl="1"/>
                <a:r>
                  <a:rPr lang="en-US" altLang="ko-KR" dirty="0"/>
                  <a:t>Represented with Gaussian Distribution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ED890DF-1198-17C1-9D8E-6EF24AF665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894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82A99-A725-5869-D563-CDDFC933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A0F20C-A9DC-4890-D42C-84FC80B27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1959" y="4811136"/>
            <a:ext cx="10515600" cy="1500187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102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280466F-B0BA-290A-9238-6AF1BC43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SARSA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874884-1576-1B7C-B875-EBE699C04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420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FAC45-D596-05A5-32EE-5AAFA44AF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 optimization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CE8AAD8-890D-4336-06E0-79F8F34781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Target is the value towards which we want to push the estimates.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𝛾</m:t>
                      </m:r>
                      <m:acc>
                        <m:accPr>
                          <m:chr m:val="̂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ko-KR" i="1" baseline="-250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𝑡𝑎𝑟𝑔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Estimate is the estimate of the q-value of a state-action pair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</m:acc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CE8AAD8-890D-4336-06E0-79F8F34781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9D59EE36-E01F-1D3C-2854-8B28298832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9"/>
          <a:stretch/>
        </p:blipFill>
        <p:spPr>
          <a:xfrm>
            <a:off x="2206019" y="1825625"/>
            <a:ext cx="7779962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67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B1EA9-72AD-CA6B-E1C1-49FA26E2C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Target network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E2B8840-5310-76A4-EDD0-74D06FB1D1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571" y="3429000"/>
            <a:ext cx="3161983" cy="202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1E0ABA-20CF-B711-7F76-0E21C075A3FB}"/>
                  </a:ext>
                </a:extLst>
              </p:cNvPr>
              <p:cNvSpPr txBox="1"/>
              <p:nvPr/>
            </p:nvSpPr>
            <p:spPr>
              <a:xfrm>
                <a:off x="1335313" y="4442406"/>
                <a:ext cx="46010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sz="2800" i="1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altLang="ko-KR" sz="28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800" i="1">
                          <a:latin typeface="Cambria Math" panose="02040503050406030204" pitchFamily="18" charset="0"/>
                        </a:rPr>
                        <m:t>𝛾</m:t>
                      </m:r>
                      <m:acc>
                        <m:accPr>
                          <m:chr m:val="̂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</m:acc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sz="2800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sz="28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ko-KR" sz="2800" i="1" baseline="-250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800" i="1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sz="2800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ko-KR" altLang="en-US" sz="280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800" b="0" i="1" baseline="-25000" smtClean="0">
                          <a:latin typeface="Cambria Math" panose="02040503050406030204" pitchFamily="18" charset="0"/>
                        </a:rPr>
                        <m:t>𝑡𝑎𝑟𝑔</m:t>
                      </m:r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1E0ABA-20CF-B711-7F76-0E21C075A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313" y="4442406"/>
                <a:ext cx="4601029" cy="523220"/>
              </a:xfrm>
              <a:prstGeom prst="rect">
                <a:avLst/>
              </a:prstGeom>
              <a:blipFill>
                <a:blip r:embed="rId3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B1CAC09-503E-2633-0C0C-9657589D72BF}"/>
              </a:ext>
            </a:extLst>
          </p:cNvPr>
          <p:cNvSpPr txBox="1"/>
          <p:nvPr/>
        </p:nvSpPr>
        <p:spPr>
          <a:xfrm>
            <a:off x="2093477" y="2415594"/>
            <a:ext cx="2811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Bootstrapping</a:t>
            </a:r>
            <a:endParaRPr lang="ko-KR" alt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D76A23-545F-FCE1-C2F8-A0E7150BAE8C}"/>
              </a:ext>
            </a:extLst>
          </p:cNvPr>
          <p:cNvSpPr txBox="1"/>
          <p:nvPr/>
        </p:nvSpPr>
        <p:spPr>
          <a:xfrm>
            <a:off x="7432600" y="2235550"/>
            <a:ext cx="26659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Function </a:t>
            </a:r>
          </a:p>
          <a:p>
            <a:r>
              <a:rPr lang="en-US" altLang="ko-KR" sz="3200" dirty="0"/>
              <a:t>approximator</a:t>
            </a:r>
            <a:endParaRPr lang="ko-KR" altLang="en-US" sz="3200" dirty="0"/>
          </a:p>
        </p:txBody>
      </p:sp>
      <p:sp>
        <p:nvSpPr>
          <p:cNvPr id="9" name="더하기 기호 8">
            <a:extLst>
              <a:ext uri="{FF2B5EF4-FFF2-40B4-BE49-F238E27FC236}">
                <a16:creationId xmlns:a16="http://schemas.microsoft.com/office/drawing/2014/main" id="{490C16D8-1B9E-12FE-D8C7-93E46AC7A2CC}"/>
              </a:ext>
            </a:extLst>
          </p:cNvPr>
          <p:cNvSpPr/>
          <p:nvPr/>
        </p:nvSpPr>
        <p:spPr>
          <a:xfrm>
            <a:off x="5936342" y="2395379"/>
            <a:ext cx="580572" cy="671168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906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16CFD-F7C5-09C3-79B6-3D5420F7E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Target network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620B14-CC7F-C252-19AA-48AE449C7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963" y="1825625"/>
            <a:ext cx="3997837" cy="3903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FB9EABCD-677E-AD3F-8579-804B2E5D43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17763" cy="4351338"/>
              </a:xfrm>
            </p:spPr>
            <p:txBody>
              <a:bodyPr/>
              <a:lstStyle/>
              <a:p>
                <a:r>
                  <a:rPr lang="en-US" altLang="ko-KR" dirty="0"/>
                  <a:t>When a value is changed, nearby values will also be affected.</a:t>
                </a:r>
              </a:p>
              <a:p>
                <a:r>
                  <a:rPr lang="en-US" altLang="ko-KR" dirty="0"/>
                  <a:t>By modifying 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𝐴𝑖</m:t>
                        </m:r>
                      </m:e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estimate we also modify its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𝑡𝑎𝑟𝑔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target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r>
                  <a:rPr lang="en-US" altLang="ko-KR" dirty="0"/>
                  <a:t>For the learning process to be stable, the target must also be stable</a:t>
                </a:r>
              </a:p>
              <a:p>
                <a:r>
                  <a:rPr lang="en-US" altLang="ko-KR" dirty="0"/>
                  <a:t>power of neural networks</a:t>
                </a:r>
              </a:p>
            </p:txBody>
          </p:sp>
        </mc:Choice>
        <mc:Fallback xmlns="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FB9EABCD-677E-AD3F-8579-804B2E5D43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17763" cy="4351338"/>
              </a:xfrm>
              <a:blipFill>
                <a:blip r:embed="rId3"/>
                <a:stretch>
                  <a:fillRect l="-1684" t="-2381" r="-32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556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DCE48-4115-789B-BB35-722A4C9CE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59AAE-BD94-783F-F5DF-8537F052F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Target network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C586184-9D64-CF47-4A22-31256C537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221687" cy="4778375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We make a copy of the neural network to calculate the targets.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𝑡𝑎𝑟𝑔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This neural network does not change with SGD. Its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parameters remain the same</a:t>
                </a:r>
              </a:p>
              <a:p>
                <a:r>
                  <a:rPr lang="en-US" altLang="ko-KR" dirty="0"/>
                  <a:t>The estimated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dirty="0"/>
                  <a:t> is calculated with the target network: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C586184-9D64-CF47-4A22-31256C537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221687" cy="4778375"/>
              </a:xfrm>
              <a:blipFill>
                <a:blip r:embed="rId2"/>
                <a:stretch>
                  <a:fillRect l="-1014" t="-21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70B20D4F-96C1-FC69-09E8-483B4B2F99E0}"/>
              </a:ext>
            </a:extLst>
          </p:cNvPr>
          <p:cNvSpPr/>
          <p:nvPr/>
        </p:nvSpPr>
        <p:spPr>
          <a:xfrm>
            <a:off x="5138059" y="5491388"/>
            <a:ext cx="2380343" cy="5370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3F4F5C-19F6-A8C7-E17D-56B094E83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4" t="3994"/>
          <a:stretch/>
        </p:blipFill>
        <p:spPr>
          <a:xfrm>
            <a:off x="2154979" y="5461892"/>
            <a:ext cx="7588126" cy="67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04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D575C-75AB-0A5B-C8CE-7E5A1B1CF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4562F-64B9-9F1B-D7ED-CAE1B8EB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98257" cy="1325563"/>
          </a:xfrm>
        </p:spPr>
        <p:txBody>
          <a:bodyPr/>
          <a:lstStyle/>
          <a:p>
            <a:r>
              <a:rPr lang="en-US" altLang="ko-KR" dirty="0"/>
              <a:t>Neural network optimization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5871BE-415C-B060-E07B-ABA0136C2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457" y="585787"/>
            <a:ext cx="6829425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C14E7B3-0B26-C340-7EF9-284EC2EB04F5}"/>
              </a:ext>
            </a:extLst>
          </p:cNvPr>
          <p:cNvSpPr/>
          <p:nvPr/>
        </p:nvSpPr>
        <p:spPr>
          <a:xfrm>
            <a:off x="5558972" y="5401353"/>
            <a:ext cx="5210628" cy="2737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7CF4FE3-5FE9-138A-B131-BE380E8ABFBD}"/>
              </a:ext>
            </a:extLst>
          </p:cNvPr>
          <p:cNvSpPr/>
          <p:nvPr/>
        </p:nvSpPr>
        <p:spPr>
          <a:xfrm>
            <a:off x="8244114" y="4523979"/>
            <a:ext cx="1393372" cy="436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9346C6A-0DC2-B187-E0B7-0264065DE644}"/>
              </a:ext>
            </a:extLst>
          </p:cNvPr>
          <p:cNvSpPr/>
          <p:nvPr/>
        </p:nvSpPr>
        <p:spPr>
          <a:xfrm>
            <a:off x="8400143" y="1360770"/>
            <a:ext cx="2474685" cy="286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67E9113-D3E1-8CEB-A670-6E5A5CF9D462}"/>
              </a:ext>
            </a:extLst>
          </p:cNvPr>
          <p:cNvSpPr/>
          <p:nvPr/>
        </p:nvSpPr>
        <p:spPr>
          <a:xfrm>
            <a:off x="5921829" y="4321277"/>
            <a:ext cx="5210628" cy="781665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033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7943F2-5F81-3B2F-2870-F56C43305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Experience Replay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7304C-F1C5-9E1D-576A-58BB5B7CF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825625"/>
            <a:ext cx="10515600" cy="4502600"/>
          </a:xfrm>
        </p:spPr>
        <p:txBody>
          <a:bodyPr>
            <a:normAutofit/>
          </a:bodyPr>
          <a:lstStyle/>
          <a:p>
            <a:r>
              <a:rPr lang="en-US" altLang="ko-KR" dirty="0"/>
              <a:t>Memory that stores the state transition that the agent experiences</a:t>
            </a:r>
          </a:p>
          <a:p>
            <a:r>
              <a:rPr lang="en-US" altLang="ko-KR" dirty="0"/>
              <a:t>The memory has a limited size and when it fills up, it replaces old transitions with new ones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FFE91EB-70BA-9457-5CFC-296BB8BC20F1}"/>
              </a:ext>
            </a:extLst>
          </p:cNvPr>
          <p:cNvGrpSpPr/>
          <p:nvPr/>
        </p:nvGrpSpPr>
        <p:grpSpPr>
          <a:xfrm>
            <a:off x="5294080" y="4076925"/>
            <a:ext cx="2540000" cy="1873932"/>
            <a:chOff x="9071429" y="2670629"/>
            <a:chExt cx="2540000" cy="1930400"/>
          </a:xfrm>
        </p:grpSpPr>
        <p:sp>
          <p:nvSpPr>
            <p:cNvPr id="24" name="원통형 23">
              <a:extLst>
                <a:ext uri="{FF2B5EF4-FFF2-40B4-BE49-F238E27FC236}">
                  <a16:creationId xmlns:a16="http://schemas.microsoft.com/office/drawing/2014/main" id="{8E310BEB-0720-A64B-02B3-DBF00ADBB631}"/>
                </a:ext>
              </a:extLst>
            </p:cNvPr>
            <p:cNvSpPr/>
            <p:nvPr/>
          </p:nvSpPr>
          <p:spPr>
            <a:xfrm>
              <a:off x="10014858" y="2670629"/>
              <a:ext cx="1596571" cy="1930400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/>
                <a:t>B</a:t>
              </a:r>
              <a:endParaRPr lang="ko-KR" altLang="en-US" b="1" dirty="0"/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F6CFCB9-770F-BC5C-5492-09C270AB225A}"/>
                </a:ext>
              </a:extLst>
            </p:cNvPr>
            <p:cNvCxnSpPr/>
            <p:nvPr/>
          </p:nvCxnSpPr>
          <p:spPr>
            <a:xfrm>
              <a:off x="9071429" y="3265714"/>
              <a:ext cx="769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203E59CC-DD76-7360-F062-9EC2EEA138F8}"/>
                </a:ext>
              </a:extLst>
            </p:cNvPr>
            <p:cNvCxnSpPr/>
            <p:nvPr/>
          </p:nvCxnSpPr>
          <p:spPr>
            <a:xfrm>
              <a:off x="9071429" y="3508827"/>
              <a:ext cx="769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4C4B623-EF30-9E77-E24E-264137B5CD56}"/>
                </a:ext>
              </a:extLst>
            </p:cNvPr>
            <p:cNvCxnSpPr/>
            <p:nvPr/>
          </p:nvCxnSpPr>
          <p:spPr>
            <a:xfrm>
              <a:off x="9078688" y="3777339"/>
              <a:ext cx="769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52422524-A9E2-AB51-3345-EC4D4D7FE4BB}"/>
                </a:ext>
              </a:extLst>
            </p:cNvPr>
            <p:cNvCxnSpPr/>
            <p:nvPr/>
          </p:nvCxnSpPr>
          <p:spPr>
            <a:xfrm>
              <a:off x="9085946" y="4002309"/>
              <a:ext cx="769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CEAF7D1-BCBA-C574-0490-E2DFA6EDC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478" y="4493437"/>
            <a:ext cx="2920237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82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72D0B-89EF-2C28-803A-79542B00B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7E2FA0-EE7A-3211-58B1-D34442432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Experience Replay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08EF4E-BA63-DEC8-B031-F26DD2C412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7" y="1825625"/>
                <a:ext cx="10816774" cy="450260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To update the neural network, we randomly chose a batch of transitions from the memory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The batch of transitions obtained from the memory is used to calculate the cost function and update the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parameters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B08EF4E-BA63-DEC8-B031-F26DD2C412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7" y="1825625"/>
                <a:ext cx="10816774" cy="4502600"/>
              </a:xfrm>
              <a:blipFill>
                <a:blip r:embed="rId2"/>
                <a:stretch>
                  <a:fillRect l="-958" t="-23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9C0E8291-C852-66EB-BF0C-756A8FDA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7" y="5627124"/>
            <a:ext cx="8193734" cy="701101"/>
          </a:xfrm>
          <a:prstGeom prst="rect">
            <a:avLst/>
          </a:prstGeom>
        </p:spPr>
      </p:pic>
      <p:sp>
        <p:nvSpPr>
          <p:cNvPr id="10" name="원통형 9">
            <a:extLst>
              <a:ext uri="{FF2B5EF4-FFF2-40B4-BE49-F238E27FC236}">
                <a16:creationId xmlns:a16="http://schemas.microsoft.com/office/drawing/2014/main" id="{3EB210E1-2ED4-3124-424A-E9D5D1255A46}"/>
              </a:ext>
            </a:extLst>
          </p:cNvPr>
          <p:cNvSpPr/>
          <p:nvPr/>
        </p:nvSpPr>
        <p:spPr>
          <a:xfrm>
            <a:off x="3561443" y="2906315"/>
            <a:ext cx="1596571" cy="162557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2B23EE7-9D4A-6A7B-774C-522634F481CD}"/>
              </a:ext>
            </a:extLst>
          </p:cNvPr>
          <p:cNvCxnSpPr>
            <a:cxnSpLocks/>
          </p:cNvCxnSpPr>
          <p:nvPr/>
        </p:nvCxnSpPr>
        <p:spPr>
          <a:xfrm>
            <a:off x="5355772" y="3622351"/>
            <a:ext cx="9434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52299841-68F0-45F9-F354-52A8EBCD9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969" y="3469938"/>
            <a:ext cx="2926334" cy="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41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27A58-6ECC-078B-8686-90FB72347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FC4E9-51A6-B8B0-3BBC-49256D570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98257" cy="1325563"/>
          </a:xfrm>
        </p:spPr>
        <p:txBody>
          <a:bodyPr/>
          <a:lstStyle/>
          <a:p>
            <a:r>
              <a:rPr lang="en-US" altLang="ko-KR" dirty="0"/>
              <a:t>Neural network optimization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484B23-7223-1AE0-8EED-7415DFED8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457" y="585787"/>
            <a:ext cx="6829425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4A7F343-29C5-41B4-81C5-A46509A498D9}"/>
              </a:ext>
            </a:extLst>
          </p:cNvPr>
          <p:cNvSpPr/>
          <p:nvPr/>
        </p:nvSpPr>
        <p:spPr>
          <a:xfrm>
            <a:off x="5921829" y="3976913"/>
            <a:ext cx="5210628" cy="1175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03C68A-22E5-C7A8-8B04-7311FBBA624D}"/>
              </a:ext>
            </a:extLst>
          </p:cNvPr>
          <p:cNvSpPr/>
          <p:nvPr/>
        </p:nvSpPr>
        <p:spPr>
          <a:xfrm>
            <a:off x="5936343" y="3278753"/>
            <a:ext cx="4833257" cy="436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9740561-0C2B-E9E9-8879-4FE24B368936}"/>
              </a:ext>
            </a:extLst>
          </p:cNvPr>
          <p:cNvSpPr/>
          <p:nvPr/>
        </p:nvSpPr>
        <p:spPr>
          <a:xfrm>
            <a:off x="5348515" y="1829194"/>
            <a:ext cx="2474685" cy="286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4348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2F10D-8B37-948D-7AD6-0E90FD9E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4B14A3-AA77-A93C-9FAD-F66FA6B22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MountainCar: Reach the goal from the bottom of the valley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94CCD9-F6CE-631C-F1A1-FA98BFA4D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11" y="4001294"/>
            <a:ext cx="8291707" cy="1970463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F634EFB-C6B6-9789-2926-4717BB352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722"/>
          <a:stretch/>
        </p:blipFill>
        <p:spPr>
          <a:xfrm>
            <a:off x="997857" y="2785468"/>
            <a:ext cx="8071017" cy="878953"/>
          </a:xfrm>
          <a:prstGeom prst="rect">
            <a:avLst/>
          </a:prstGeo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F3251F3C-37C3-6F22-B9C6-81A95FB4E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90" b="21550"/>
          <a:stretch/>
        </p:blipFill>
        <p:spPr>
          <a:xfrm>
            <a:off x="6975603" y="4001294"/>
            <a:ext cx="3455573" cy="227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0FC6C-408A-5CE4-AA09-595C492A8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 approximators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D81C0F-D7B1-FE9C-E452-6E223C8E862C}"/>
              </a:ext>
            </a:extLst>
          </p:cNvPr>
          <p:cNvSpPr txBox="1"/>
          <p:nvPr/>
        </p:nvSpPr>
        <p:spPr>
          <a:xfrm>
            <a:off x="781959" y="4047156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V(s)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5AA34-6263-6970-8744-D0E5E487F391}"/>
              </a:ext>
            </a:extLst>
          </p:cNvPr>
          <p:cNvSpPr txBox="1"/>
          <p:nvPr/>
        </p:nvSpPr>
        <p:spPr>
          <a:xfrm>
            <a:off x="3650908" y="5873948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endParaRPr lang="ko-KR" alt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0C2653F-C31E-11CC-B17E-1A4FADF3E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99" y="2682362"/>
            <a:ext cx="4336892" cy="319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5CF00F45-2B8C-9F2E-97A7-D0C7D70FC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329" y="2737234"/>
            <a:ext cx="4336891" cy="319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DD1E76-1FB9-0C2B-81E5-2B231AD0E767}"/>
              </a:ext>
            </a:extLst>
          </p:cNvPr>
          <p:cNvSpPr txBox="1"/>
          <p:nvPr/>
        </p:nvSpPr>
        <p:spPr>
          <a:xfrm>
            <a:off x="6189841" y="4046929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V(s)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8DB053-BD79-FEBB-B117-9D8BF3088293}"/>
              </a:ext>
            </a:extLst>
          </p:cNvPr>
          <p:cNvSpPr txBox="1"/>
          <p:nvPr/>
        </p:nvSpPr>
        <p:spPr>
          <a:xfrm>
            <a:off x="9058790" y="5873721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4511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6882A6-257A-F154-CFCB-6C3121D0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58AC4A-CE5A-330C-1366-3D0E38114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deep_sarsa.ipynb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2154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28AFC46-E81E-4350-1193-3100403E9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Q-learning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3F46C5-0691-7077-6013-4535146E9D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798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D11A0-148E-D673-294F-83981FD4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Q-learning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E5F56F-8701-00C0-C298-D0CDF8F5C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Q-learning + Neural Network</a:t>
            </a:r>
          </a:p>
          <a:p>
            <a:r>
              <a:rPr lang="en-US" altLang="ko-KR" dirty="0"/>
              <a:t>Swap the q-value table for a neural network</a:t>
            </a:r>
          </a:p>
          <a:p>
            <a:r>
              <a:rPr lang="en-US" altLang="ko-KR" dirty="0"/>
              <a:t>Tackle more difficult problems</a:t>
            </a:r>
          </a:p>
          <a:p>
            <a:r>
              <a:rPr lang="en-US" altLang="ko-KR" dirty="0"/>
              <a:t>Leverage generalization power of neural networks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4D41D71-CE58-EF4B-346F-2333B6DCD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120" y="4109017"/>
            <a:ext cx="3465317" cy="222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FA3CD1-0905-DD9F-9CA4-F9CAD0F4AD8C}"/>
              </a:ext>
            </a:extLst>
          </p:cNvPr>
          <p:cNvSpPr txBox="1"/>
          <p:nvPr/>
        </p:nvSpPr>
        <p:spPr>
          <a:xfrm>
            <a:off x="2369336" y="5034974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S=[s1,s2]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08C79A-9096-0684-7715-563F090355D3}"/>
                  </a:ext>
                </a:extLst>
              </p:cNvPr>
              <p:cNvSpPr txBox="1"/>
              <p:nvPr/>
            </p:nvSpPr>
            <p:spPr>
              <a:xfrm>
                <a:off x="8070191" y="5034974"/>
                <a:ext cx="27918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altLang="ko-KR" dirty="0"/>
                  <a:t>= [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altLang="ko-KR" dirty="0"/>
                  <a:t>(s,s</a:t>
                </a:r>
                <a:r>
                  <a:rPr lang="en-US" altLang="ko-KR" baseline="-25000" dirty="0"/>
                  <a:t>1</a:t>
                </a:r>
                <a:r>
                  <a:rPr lang="en-US" altLang="ko-KR" dirty="0"/>
                  <a:t>),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altLang="ko-KR" dirty="0"/>
                  <a:t>(s,s</a:t>
                </a:r>
                <a:r>
                  <a:rPr lang="en-US" altLang="ko-KR" baseline="-25000" dirty="0"/>
                  <a:t>2</a:t>
                </a:r>
                <a:r>
                  <a:rPr lang="en-US" altLang="ko-KR" dirty="0"/>
                  <a:t>),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altLang="ko-KR" dirty="0"/>
                  <a:t>(s,s</a:t>
                </a:r>
                <a:r>
                  <a:rPr lang="en-US" altLang="ko-KR" baseline="-25000" dirty="0"/>
                  <a:t>3</a:t>
                </a:r>
                <a:r>
                  <a:rPr lang="en-US" altLang="ko-KR" dirty="0"/>
                  <a:t>)]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08C79A-9096-0684-7715-563F09035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191" y="5034974"/>
                <a:ext cx="2791855" cy="369332"/>
              </a:xfrm>
              <a:prstGeom prst="rect">
                <a:avLst/>
              </a:prstGeom>
              <a:blipFill>
                <a:blip r:embed="rId3"/>
                <a:stretch>
                  <a:fillRect t="-9836" r="-65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893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53917-5C90-8647-5E0D-E0F76505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Net. Architecture for V, Q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1D876BF-B232-E167-06C8-E99A54773C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vector input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NN  V scalar output</a:t>
                </a:r>
              </a:p>
              <a:p>
                <a:endParaRPr lang="en-US" altLang="ko-KR" dirty="0">
                  <a:sym typeface="Wingdings" panose="05000000000000000000" pitchFamily="2" charset="2"/>
                </a:endParaRP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St, At vector input  NN  Q scalar output</a:t>
                </a:r>
              </a:p>
              <a:p>
                <a:pPr lvl="1"/>
                <a:r>
                  <a:rPr lang="en-US" altLang="ko-KR" dirty="0">
                    <a:sym typeface="Wingdings" panose="05000000000000000000" pitchFamily="2" charset="2"/>
                  </a:rPr>
                  <a:t>Continuous case</a:t>
                </a:r>
              </a:p>
              <a:p>
                <a:pPr lvl="1"/>
                <a:endParaRPr lang="en-US" altLang="ko-KR" dirty="0">
                  <a:sym typeface="Wingdings" panose="05000000000000000000" pitchFamily="2" charset="2"/>
                </a:endParaRP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St vector input  Q vector output </a:t>
                </a:r>
              </a:p>
              <a:p>
                <a:pPr lvl="1"/>
                <a:r>
                  <a:rPr lang="en-US" altLang="ko-KR" dirty="0">
                    <a:sym typeface="Wingdings" panose="05000000000000000000" pitchFamily="2" charset="2"/>
                  </a:rPr>
                  <a:t>Discrete action space only</a:t>
                </a:r>
              </a:p>
              <a:p>
                <a:pPr lvl="1"/>
                <a:r>
                  <a:rPr lang="en-US" altLang="ko-KR" dirty="0">
                    <a:sym typeface="Wingdings" panose="05000000000000000000" pitchFamily="2" charset="2"/>
                  </a:rPr>
                  <a:t>Output size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1D876BF-B232-E167-06C8-E99A54773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879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D5B8A2BD-8F23-C34F-4F01-FFF3B4F75C3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Neural Net. Architecture for policy,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D5B8A2BD-8F23-C34F-4F01-FFF3B4F75C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ED890DF-1198-17C1-9D8E-6EF24AF665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St input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NN  vector output</a:t>
                </a:r>
              </a:p>
              <a:p>
                <a:pPr lvl="1"/>
                <a:r>
                  <a:rPr lang="en-US" altLang="ko-KR" dirty="0">
                    <a:sym typeface="Wingdings" panose="05000000000000000000" pitchFamily="2" charset="2"/>
                  </a:rPr>
                  <a:t>Discrete action space case</a:t>
                </a:r>
              </a:p>
              <a:p>
                <a:pPr lvl="1"/>
                <a:r>
                  <a:rPr lang="en-US" altLang="ko-KR" dirty="0">
                    <a:sym typeface="Wingdings" panose="05000000000000000000" pitchFamily="2" charset="2"/>
                  </a:rPr>
                  <a:t>Output size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ko-KR" dirty="0">
                    <a:sym typeface="Wingdings" panose="05000000000000000000" pitchFamily="2" charset="2"/>
                  </a:rPr>
                  <a:t> </a:t>
                </a:r>
              </a:p>
              <a:p>
                <a:pPr lvl="1"/>
                <a:r>
                  <a:rPr lang="en-US" altLang="ko-KR" dirty="0">
                    <a:sym typeface="Wingdings" panose="05000000000000000000" pitchFamily="2" charset="2"/>
                  </a:rPr>
                  <a:t>SOFTMAX turns the output into prob. (sum of prob. is 1)</a:t>
                </a:r>
              </a:p>
              <a:p>
                <a:endParaRPr lang="en-US" altLang="ko-KR" dirty="0">
                  <a:sym typeface="Wingdings" panose="05000000000000000000" pitchFamily="2" charset="2"/>
                </a:endParaRP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St input  NN 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𝜇</m:t>
                    </m:r>
                    <m:r>
                      <a:rPr lang="ko-KR" altLang="en-US" i="1" baseline="-2500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𝛿</m:t>
                    </m:r>
                    <m:r>
                      <a:rPr lang="ko-KR" altLang="en-US" b="0" i="1" baseline="-2500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𝑆𝑡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output</a:t>
                </a:r>
              </a:p>
              <a:p>
                <a:pPr lvl="1"/>
                <a:r>
                  <a:rPr lang="en-US" altLang="ko-KR" dirty="0"/>
                  <a:t>Continuous action space case</a:t>
                </a:r>
              </a:p>
              <a:p>
                <a:pPr lvl="1"/>
                <a:r>
                  <a:rPr lang="en-US" altLang="ko-KR" dirty="0"/>
                  <a:t>Represented with Gaussian Distribution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ED890DF-1198-17C1-9D8E-6EF24AF665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961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53F204-C278-3382-E506-3A5951ADC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 optimization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E8F197D-C125-6F78-B37D-1C01E67FB9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Mean squared error: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We calculate the gradient vector of the cost function with respect to the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parameters: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i="1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acc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,...,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With the gradient vector, we will make a SGD step: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ko-KR" altLang="en-US" i="1" smtClean="0"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acc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E8F197D-C125-6F78-B37D-1C01E67FB9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219" b="-27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C95DF961-2104-E8D9-5D24-23FF008C84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59" t="8078"/>
          <a:stretch/>
        </p:blipFill>
        <p:spPr>
          <a:xfrm>
            <a:off x="4426857" y="2423886"/>
            <a:ext cx="3603056" cy="64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24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803D2-033A-A35A-6BCA-FB02A8AAC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Target network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C930751-AFE1-15B7-2FA6-D08DF05C7C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10515599" cy="212226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ko-KR" dirty="0"/>
                  <a:t>Two techniques combined generate an unstable learning process. </a:t>
                </a:r>
              </a:p>
              <a:p>
                <a:r>
                  <a:rPr lang="en-US" altLang="ko-KR" dirty="0"/>
                  <a:t>Bootstrapping(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sty m:val="p"/>
                      </m:rPr>
                      <a:rPr lang="en-US" altLang="ko-KR" b="0" i="0" baseline="-2500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q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𝑡𝑎𝑟𝑔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) + function approximator</a:t>
                </a:r>
              </a:p>
              <a:p>
                <a:r>
                  <a:rPr lang="en-US" altLang="ko-KR" dirty="0"/>
                  <a:t>Why? : When a value is changed, nearby values will also be affected.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C930751-AFE1-15B7-2FA6-D08DF05C7C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10515599" cy="2122261"/>
              </a:xfrm>
              <a:blipFill>
                <a:blip r:embed="rId2"/>
                <a:stretch>
                  <a:fillRect l="-928" t="-4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2A71E523-99EC-F410-2583-9C9396153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112" y="3481009"/>
            <a:ext cx="3084287" cy="3011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내용 개체 틀 2">
                <a:extLst>
                  <a:ext uri="{FF2B5EF4-FFF2-40B4-BE49-F238E27FC236}">
                    <a16:creationId xmlns:a16="http://schemas.microsoft.com/office/drawing/2014/main" id="{F0E517C0-AB6F-9275-3E88-CCF9BA445C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947886"/>
                <a:ext cx="6999514" cy="22433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When a value is changed, nearby values will also be affected.</a:t>
                </a:r>
              </a:p>
              <a:p>
                <a:r>
                  <a:rPr lang="en-US" altLang="ko-KR" dirty="0"/>
                  <a:t>By modifying 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𝐴𝑖</m:t>
                        </m:r>
                      </m:e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estimate we also modify its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,′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𝑡𝑎𝑟𝑔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target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r>
                  <a:rPr lang="en-US" altLang="ko-KR" dirty="0"/>
                  <a:t>For the learning process to be stable, the target must also be stable</a:t>
                </a:r>
              </a:p>
            </p:txBody>
          </p:sp>
        </mc:Choice>
        <mc:Fallback xmlns="">
          <p:sp>
            <p:nvSpPr>
              <p:cNvPr id="14" name="내용 개체 틀 2">
                <a:extLst>
                  <a:ext uri="{FF2B5EF4-FFF2-40B4-BE49-F238E27FC236}">
                    <a16:creationId xmlns:a16="http://schemas.microsoft.com/office/drawing/2014/main" id="{F0E517C0-AB6F-9275-3E88-CCF9BA445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47886"/>
                <a:ext cx="6999514" cy="2243365"/>
              </a:xfrm>
              <a:prstGeom prst="rect">
                <a:avLst/>
              </a:prstGeom>
              <a:blipFill>
                <a:blip r:embed="rId4"/>
                <a:stretch>
                  <a:fillRect l="-1394" t="-7880" r="-1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08219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4365A-03AA-E031-08E3-DF779BAC5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Target network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6E816E3-4D74-8299-C685-697BEA5A8B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221687" cy="4778375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We make a copy of the neural network to calculate the targets.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𝑡𝑎𝑟𝑔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This neural network does not change with SGD. Its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parameters remain the same</a:t>
                </a:r>
              </a:p>
              <a:p>
                <a:r>
                  <a:rPr lang="en-US" altLang="ko-KR" dirty="0"/>
                  <a:t>The estimated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dirty="0"/>
                  <a:t> is calculated with the target network: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acc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𝑡𝑎𝑟𝑔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)−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</m:acc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6E816E3-4D74-8299-C685-697BEA5A8B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221687" cy="4778375"/>
              </a:xfrm>
              <a:blipFill>
                <a:blip r:embed="rId2"/>
                <a:stretch>
                  <a:fillRect l="-1014" t="-21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9C727195-339F-5F84-0812-44AAD977650F}"/>
              </a:ext>
            </a:extLst>
          </p:cNvPr>
          <p:cNvSpPr/>
          <p:nvPr/>
        </p:nvSpPr>
        <p:spPr>
          <a:xfrm>
            <a:off x="5138059" y="5491388"/>
            <a:ext cx="2380343" cy="5370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7866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91A59-8B9E-0E7B-6CC1-1F88A2401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Q-learning</a:t>
            </a:r>
            <a:endParaRPr lang="ko-KR" alt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47F81FD-99ED-B268-93E6-87E2FC359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214" y="653143"/>
            <a:ext cx="6913668" cy="597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9FBA7C-24E8-BF6D-AE1B-5B9DDD01850B}"/>
              </a:ext>
            </a:extLst>
          </p:cNvPr>
          <p:cNvSpPr/>
          <p:nvPr/>
        </p:nvSpPr>
        <p:spPr>
          <a:xfrm>
            <a:off x="7837714" y="4918811"/>
            <a:ext cx="1857829" cy="335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F315E8-24C9-8ED2-FCAA-2799C39E7D34}"/>
              </a:ext>
            </a:extLst>
          </p:cNvPr>
          <p:cNvSpPr/>
          <p:nvPr/>
        </p:nvSpPr>
        <p:spPr>
          <a:xfrm>
            <a:off x="5979885" y="4064000"/>
            <a:ext cx="2409372" cy="2177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A0478D-DE1B-1040-52B5-F2269FD7EE7E}"/>
              </a:ext>
            </a:extLst>
          </p:cNvPr>
          <p:cNvSpPr/>
          <p:nvPr/>
        </p:nvSpPr>
        <p:spPr>
          <a:xfrm>
            <a:off x="5442855" y="1690688"/>
            <a:ext cx="3062515" cy="500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C0E58F-DF05-45C3-561C-5549D3668F01}"/>
                  </a:ext>
                </a:extLst>
              </p:cNvPr>
              <p:cNvSpPr txBox="1"/>
              <p:nvPr/>
            </p:nvSpPr>
            <p:spPr>
              <a:xfrm>
                <a:off x="457520" y="3849691"/>
                <a:ext cx="44885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Note that in SARSA A’~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-greedy policy. But in Q –learning A’~ argmax policy.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C0E58F-DF05-45C3-561C-5549D3668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20" y="3849691"/>
                <a:ext cx="4488551" cy="646331"/>
              </a:xfrm>
              <a:prstGeom prst="rect">
                <a:avLst/>
              </a:prstGeom>
              <a:blipFill>
                <a:blip r:embed="rId3"/>
                <a:stretch>
                  <a:fillRect l="-1087" t="-5660" r="-272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D6E24AA-D955-F01F-6013-C0E6109F40B2}"/>
              </a:ext>
            </a:extLst>
          </p:cNvPr>
          <p:cNvCxnSpPr/>
          <p:nvPr/>
        </p:nvCxnSpPr>
        <p:spPr>
          <a:xfrm>
            <a:off x="5014452" y="4172857"/>
            <a:ext cx="8111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6640ED-61D0-3FB1-D613-5DC720D83AE2}"/>
                  </a:ext>
                </a:extLst>
              </p:cNvPr>
              <p:cNvSpPr txBox="1"/>
              <p:nvPr/>
            </p:nvSpPr>
            <p:spPr>
              <a:xfrm>
                <a:off x="457521" y="4763325"/>
                <a:ext cx="38195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So, the target is equal to</a:t>
                </a:r>
              </a:p>
              <a:p>
                <a:r>
                  <a:rPr lang="en-US" altLang="ko-KR" i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R</a:t>
                </a:r>
                <a:r>
                  <a:rPr lang="en-US" altLang="ko-KR" i="1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i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′∈</m:t>
                            </m:r>
                            <m:r>
                              <a:rPr lang="en-US" altLang="ko-KR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altLang="ko-KR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sSup>
                          <m:sSupPr>
                            <m:ctrlPr>
                              <a:rPr lang="en-US" altLang="ko-KR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ko-KR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func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|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baseline="-250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𝑡𝑎𝑟𝑔</m:t>
                    </m:r>
                    <m:r>
                      <a:rPr lang="en-US" altLang="ko-KR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6640ED-61D0-3FB1-D613-5DC720D83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21" y="4763325"/>
                <a:ext cx="3819512" cy="646331"/>
              </a:xfrm>
              <a:prstGeom prst="rect">
                <a:avLst/>
              </a:prstGeom>
              <a:blipFill>
                <a:blip r:embed="rId4"/>
                <a:stretch>
                  <a:fillRect l="-1276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DE7A740-325D-42C9-4007-C7E40F54153A}"/>
              </a:ext>
            </a:extLst>
          </p:cNvPr>
          <p:cNvCxnSpPr/>
          <p:nvPr/>
        </p:nvCxnSpPr>
        <p:spPr>
          <a:xfrm>
            <a:off x="5037274" y="5086490"/>
            <a:ext cx="8111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723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B3D37-A1A4-42CE-CB17-579BD922F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pic>
        <p:nvPicPr>
          <p:cNvPr id="21" name="내용 개체 틀 20">
            <a:extLst>
              <a:ext uri="{FF2B5EF4-FFF2-40B4-BE49-F238E27FC236}">
                <a16:creationId xmlns:a16="http://schemas.microsoft.com/office/drawing/2014/main" id="{B2C646BF-0357-DEC5-74F8-20C041747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005"/>
          <a:stretch/>
        </p:blipFill>
        <p:spPr>
          <a:xfrm>
            <a:off x="307358" y="1962368"/>
            <a:ext cx="8625840" cy="18942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2AE4C2B-D4D6-DBFF-068C-E748EF4BC5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98"/>
          <a:stretch/>
        </p:blipFill>
        <p:spPr>
          <a:xfrm>
            <a:off x="383319" y="4146272"/>
            <a:ext cx="7899352" cy="1477328"/>
          </a:xfrm>
          <a:prstGeom prst="rect">
            <a:avLst/>
          </a:prstGeom>
        </p:spPr>
      </p:pic>
      <p:pic>
        <p:nvPicPr>
          <p:cNvPr id="26" name="내용 개체 틀 20">
            <a:extLst>
              <a:ext uri="{FF2B5EF4-FFF2-40B4-BE49-F238E27FC236}">
                <a16:creationId xmlns:a16="http://schemas.microsoft.com/office/drawing/2014/main" id="{536878B4-1E81-0E2C-55AF-09D8FEC763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368" b="64433"/>
          <a:stretch/>
        </p:blipFill>
        <p:spPr>
          <a:xfrm>
            <a:off x="7585662" y="3562887"/>
            <a:ext cx="3768138" cy="1600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762399-7D53-C54F-1E04-30C76C6DDEC5}"/>
              </a:ext>
            </a:extLst>
          </p:cNvPr>
          <p:cNvSpPr txBox="1"/>
          <p:nvPr/>
        </p:nvSpPr>
        <p:spPr>
          <a:xfrm>
            <a:off x="307358" y="5846544"/>
            <a:ext cx="648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If we know angle and velocity, we can calculate accelerations (Able to describe the whole dynamics)</a:t>
            </a:r>
          </a:p>
        </p:txBody>
      </p: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43002474-79B0-5C9F-CE5C-14F238CD57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23" t="20351" r="11045" b="49486"/>
          <a:stretch/>
        </p:blipFill>
        <p:spPr>
          <a:xfrm>
            <a:off x="7348755" y="5331030"/>
            <a:ext cx="4918464" cy="14748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F39EB5-9B92-CF15-E599-EB6F2F919F2D}"/>
              </a:ext>
            </a:extLst>
          </p:cNvPr>
          <p:cNvSpPr txBox="1"/>
          <p:nvPr/>
        </p:nvSpPr>
        <p:spPr>
          <a:xfrm>
            <a:off x="307358" y="1509807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Cartpole: Keep the tip of the pole straight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1774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67E2CE-313D-CD3A-D3E6-0EC71B252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Function approximators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632C33D-C8B9-4AC8-1078-3B31349B1F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366829" cy="46672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How do we observe the value function?</a:t>
                </a:r>
              </a:p>
              <a:p>
                <a:pPr lvl="1"/>
                <a:r>
                  <a:rPr lang="en-US" altLang="ko-KR" dirty="0"/>
                  <a:t>The agent learns based on experience.</a:t>
                </a:r>
              </a:p>
              <a:p>
                <a:pPr lvl="1"/>
                <a:r>
                  <a:rPr lang="en-US" altLang="ko-KR" dirty="0"/>
                  <a:t>The functions v*(s) and q*(s ,a) are not know in advance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altLang="ko-KR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….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ko-KR" dirty="0"/>
                  <a:t>*(s)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632C33D-C8B9-4AC8-1078-3B31349B1F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366829" cy="4667250"/>
              </a:xfrm>
              <a:blipFill>
                <a:blip r:embed="rId3"/>
                <a:stretch>
                  <a:fillRect l="-1059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그룹 7">
            <a:extLst>
              <a:ext uri="{FF2B5EF4-FFF2-40B4-BE49-F238E27FC236}">
                <a16:creationId xmlns:a16="http://schemas.microsoft.com/office/drawing/2014/main" id="{4430C0E8-2F23-6933-2069-B8ECBD0B55EA}"/>
              </a:ext>
            </a:extLst>
          </p:cNvPr>
          <p:cNvGrpSpPr/>
          <p:nvPr/>
        </p:nvGrpSpPr>
        <p:grpSpPr>
          <a:xfrm>
            <a:off x="1242741" y="3429000"/>
            <a:ext cx="2266836" cy="2293915"/>
            <a:chOff x="4543992" y="2018898"/>
            <a:chExt cx="2266836" cy="229391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1A3EFC7-8FDC-098E-FB78-071E78175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3992" y="2203564"/>
              <a:ext cx="2266836" cy="210924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07646C-332D-8C0A-9020-64B899120782}"/>
                </a:ext>
              </a:extLst>
            </p:cNvPr>
            <p:cNvSpPr txBox="1"/>
            <p:nvPr/>
          </p:nvSpPr>
          <p:spPr>
            <a:xfrm>
              <a:off x="5273040" y="2018898"/>
              <a:ext cx="9753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Policy</a:t>
              </a:r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9B823C-24CC-B09F-3F3E-0FA3D8FA3AB8}"/>
                </a:ext>
              </a:extLst>
            </p:cNvPr>
            <p:cNvSpPr txBox="1"/>
            <p:nvPr/>
          </p:nvSpPr>
          <p:spPr>
            <a:xfrm>
              <a:off x="5273040" y="3654306"/>
              <a:ext cx="975360" cy="3357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Policy</a:t>
              </a:r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EC062E4-0D7E-DDD8-D5C2-AF76D5BB6485}"/>
              </a:ext>
            </a:extLst>
          </p:cNvPr>
          <p:cNvGrpSpPr/>
          <p:nvPr/>
        </p:nvGrpSpPr>
        <p:grpSpPr>
          <a:xfrm>
            <a:off x="3980039" y="3601263"/>
            <a:ext cx="7506204" cy="1776115"/>
            <a:chOff x="2881265" y="3551360"/>
            <a:chExt cx="9464953" cy="2239593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738B5262-E29F-A4A1-980F-A9484AAEE7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0735" y="3551360"/>
              <a:ext cx="3035483" cy="2233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D25C35E8-4CC2-B6B6-F0FB-AD216D86B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1265" y="3557094"/>
              <a:ext cx="3035483" cy="2233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F8EB995-4022-A6DD-04A3-C1FC7A1BDC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0301" y="3557093"/>
              <a:ext cx="3035484" cy="2233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EC70840-74C8-6B34-653B-24403E5B3725}"/>
              </a:ext>
            </a:extLst>
          </p:cNvPr>
          <p:cNvSpPr txBox="1"/>
          <p:nvPr/>
        </p:nvSpPr>
        <p:spPr>
          <a:xfrm>
            <a:off x="3536814" y="4159250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V(s)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24C44-4ADE-A945-32B1-AF6E29388DF8}"/>
              </a:ext>
            </a:extLst>
          </p:cNvPr>
          <p:cNvSpPr txBox="1"/>
          <p:nvPr/>
        </p:nvSpPr>
        <p:spPr>
          <a:xfrm>
            <a:off x="5159144" y="5381128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21C38-ED5D-1A7F-994D-43D4A433B83C}"/>
              </a:ext>
            </a:extLst>
          </p:cNvPr>
          <p:cNvSpPr txBox="1"/>
          <p:nvPr/>
        </p:nvSpPr>
        <p:spPr>
          <a:xfrm>
            <a:off x="7657790" y="5353583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7915D8-5000-022B-7BD3-F4BCBF9A82A2}"/>
              </a:ext>
            </a:extLst>
          </p:cNvPr>
          <p:cNvSpPr txBox="1"/>
          <p:nvPr/>
        </p:nvSpPr>
        <p:spPr>
          <a:xfrm>
            <a:off x="10222033" y="5345459"/>
            <a:ext cx="7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323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C7D3B9-5DD5-8C34-58CF-EDC10C07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BD40D67-5787-E137-9BC8-11829A8D4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0956"/>
          <a:stretch/>
        </p:blipFill>
        <p:spPr>
          <a:xfrm>
            <a:off x="1106007" y="1865633"/>
            <a:ext cx="8994398" cy="156336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2CE3E4-C89E-BA4E-0400-D501498B3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07" y="4356373"/>
            <a:ext cx="10530265" cy="15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03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D62D9-2AF3-B041-B993-77F7D1BB0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1DD06C1-911D-E727-87FE-D6DC105787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493"/>
          <a:stretch/>
        </p:blipFill>
        <p:spPr>
          <a:xfrm>
            <a:off x="458049" y="2051706"/>
            <a:ext cx="5294246" cy="34804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C3F2868-1760-AABC-AB92-90445A2E9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911"/>
          <a:stretch/>
        </p:blipFill>
        <p:spPr>
          <a:xfrm>
            <a:off x="6096000" y="2051706"/>
            <a:ext cx="5675022" cy="253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53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C7354-3D2E-A1F4-1E7E-EBE1C1A69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818F543-6EC1-2A17-F77D-83897578A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26" y="1940438"/>
            <a:ext cx="7807693" cy="43428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27C502-5A2C-0FF8-F54B-330884FC86DF}"/>
              </a:ext>
            </a:extLst>
          </p:cNvPr>
          <p:cNvSpPr txBox="1"/>
          <p:nvPr/>
        </p:nvSpPr>
        <p:spPr>
          <a:xfrm>
            <a:off x="7536247" y="4466950"/>
            <a:ext cx="444631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Unsqueeze(dim=0) put an extra. dim. in front.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View(1,-1) put an extra. dim. in front.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7EEC97-1A06-37DF-4050-3AB1ED53B0BD}"/>
              </a:ext>
            </a:extLst>
          </p:cNvPr>
          <p:cNvSpPr/>
          <p:nvPr/>
        </p:nvSpPr>
        <p:spPr>
          <a:xfrm>
            <a:off x="977677" y="5135874"/>
            <a:ext cx="7215448" cy="8160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D82B8-D2B7-E431-B15E-FC1A23D3A42B}"/>
              </a:ext>
            </a:extLst>
          </p:cNvPr>
          <p:cNvSpPr txBox="1"/>
          <p:nvPr/>
        </p:nvSpPr>
        <p:spPr>
          <a:xfrm>
            <a:off x="6756400" y="3811143"/>
            <a:ext cx="6066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1400" b="0" i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tensor([[-0.0220, -0.0468, 0.0114, -0.0126]])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B4A9A-DEBE-1163-A0BA-944927E77928}"/>
              </a:ext>
            </a:extLst>
          </p:cNvPr>
          <p:cNvSpPr txBox="1"/>
          <p:nvPr/>
        </p:nvSpPr>
        <p:spPr>
          <a:xfrm>
            <a:off x="6950307" y="5378454"/>
            <a:ext cx="7684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1400" b="0" i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tensor([[-0.0230, -0.2421, 0.0112, 0.2836]])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85F836-104E-ABEC-2867-E71BDBE01BA8}"/>
              </a:ext>
            </a:extLst>
          </p:cNvPr>
          <p:cNvSpPr txBox="1"/>
          <p:nvPr/>
        </p:nvSpPr>
        <p:spPr>
          <a:xfrm>
            <a:off x="6950307" y="5669862"/>
            <a:ext cx="2361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1400" b="0" i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tensor([[1.]])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A4F8E0-57E0-277F-6309-FF5E4D6D163F}"/>
              </a:ext>
            </a:extLst>
          </p:cNvPr>
          <p:cNvSpPr txBox="1"/>
          <p:nvPr/>
        </p:nvSpPr>
        <p:spPr>
          <a:xfrm>
            <a:off x="6920955" y="5919612"/>
            <a:ext cx="2686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1400" b="0" i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tensor([[False]])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8142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C04C4A-7F46-D09F-5D61-7F1B159FE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Experience Replay</a:t>
            </a:r>
            <a:endParaRPr lang="ko-KR" altLang="en-US" dirty="0"/>
          </a:p>
        </p:txBody>
      </p:sp>
      <p:pic>
        <p:nvPicPr>
          <p:cNvPr id="21" name="내용 개체 틀 4">
            <a:extLst>
              <a:ext uri="{FF2B5EF4-FFF2-40B4-BE49-F238E27FC236}">
                <a16:creationId xmlns:a16="http://schemas.microsoft.com/office/drawing/2014/main" id="{0B8F106B-A709-7BEF-B678-E479F6E7D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541" y="418315"/>
            <a:ext cx="5579978" cy="5758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357717-E1C0-1CCD-8135-B7EF2C0F17D1}"/>
                  </a:ext>
                </a:extLst>
              </p:cNvPr>
              <p:cNvSpPr txBox="1"/>
              <p:nvPr/>
            </p:nvSpPr>
            <p:spPr>
              <a:xfrm>
                <a:off x="742672" y="3462087"/>
                <a:ext cx="3752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[[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ko-KR" b="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], [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R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3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]]</a:t>
                </a:r>
                <a:r>
                  <a:rPr lang="en-US" altLang="ko-KR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357717-E1C0-1CCD-8135-B7EF2C0F1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72" y="3462087"/>
                <a:ext cx="3752755" cy="369332"/>
              </a:xfrm>
              <a:prstGeom prst="rect">
                <a:avLst/>
              </a:prstGeom>
              <a:blipFill>
                <a:blip r:embed="rId3"/>
                <a:stretch>
                  <a:fillRect l="-650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2542035-A6FC-3B71-FB35-27EB2C233D08}"/>
              </a:ext>
            </a:extLst>
          </p:cNvPr>
          <p:cNvSpPr txBox="1"/>
          <p:nvPr/>
        </p:nvSpPr>
        <p:spPr>
          <a:xfrm>
            <a:off x="790944" y="3968350"/>
            <a:ext cx="375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Zip object: parallel iteration:</a:t>
            </a:r>
            <a:endParaRPr lang="en-US" altLang="ko-KR" b="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7008A8-44D6-D56B-F575-77C5BFD9855E}"/>
              </a:ext>
            </a:extLst>
          </p:cNvPr>
          <p:cNvSpPr txBox="1"/>
          <p:nvPr/>
        </p:nvSpPr>
        <p:spPr>
          <a:xfrm>
            <a:off x="790944" y="5218738"/>
            <a:ext cx="4950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→Torch.cat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은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default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가 행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(0)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방향으로 붙임</a:t>
            </a:r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S, A, R, 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에 대해 각각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batch(N x D) 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로 바꿔 줌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34BD1F5-4B83-E936-162D-F864547F1E90}"/>
              </a:ext>
            </a:extLst>
          </p:cNvPr>
          <p:cNvCxnSpPr>
            <a:cxnSpLocks/>
          </p:cNvCxnSpPr>
          <p:nvPr/>
        </p:nvCxnSpPr>
        <p:spPr>
          <a:xfrm>
            <a:off x="3886200" y="3688080"/>
            <a:ext cx="2946400" cy="430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68D356B-D8AF-0CBC-2F13-6BF69FB9DDDC}"/>
              </a:ext>
            </a:extLst>
          </p:cNvPr>
          <p:cNvCxnSpPr>
            <a:cxnSpLocks/>
          </p:cNvCxnSpPr>
          <p:nvPr/>
        </p:nvCxnSpPr>
        <p:spPr>
          <a:xfrm>
            <a:off x="3837928" y="4118927"/>
            <a:ext cx="2946400" cy="3311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4F5AB49-DDEA-AE94-15FD-68371D24574E}"/>
              </a:ext>
            </a:extLst>
          </p:cNvPr>
          <p:cNvCxnSpPr>
            <a:cxnSpLocks/>
          </p:cNvCxnSpPr>
          <p:nvPr/>
        </p:nvCxnSpPr>
        <p:spPr>
          <a:xfrm flipV="1">
            <a:off x="5532120" y="4706558"/>
            <a:ext cx="1919503" cy="215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2D5AA0-3306-38B1-2CD5-9B42E2AEF165}"/>
                  </a:ext>
                </a:extLst>
              </p:cNvPr>
              <p:cNvSpPr txBox="1"/>
              <p:nvPr/>
            </p:nvSpPr>
            <p:spPr>
              <a:xfrm>
                <a:off x="742672" y="4589063"/>
                <a:ext cx="60416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Batch shape x State dim. (N x D)</a:t>
                </a:r>
              </a:p>
              <a:p>
                <a:r>
                  <a:rPr lang="en-US" altLang="ko-KR" b="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Tensor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D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)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Tensor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D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)</m:t>
                    </m:r>
                    <m:r>
                      <a:rPr lang="en-US" altLang="ko-KR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Tensor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D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]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2D5AA0-3306-38B1-2CD5-9B42E2AEF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72" y="4589063"/>
                <a:ext cx="6041656" cy="646331"/>
              </a:xfrm>
              <a:prstGeom prst="rect">
                <a:avLst/>
              </a:prstGeom>
              <a:blipFill>
                <a:blip r:embed="rId4"/>
                <a:stretch>
                  <a:fillRect l="-908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7192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6BF6F0-FBDF-B53C-C194-C7E4C485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Q-learning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99849977-B74D-39D4-097B-A92BC5188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6685" y="0"/>
            <a:ext cx="6069378" cy="6858000"/>
          </a:xfr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C7FE5A-12D7-BEA9-ACCB-A3F83C8F98FC}"/>
              </a:ext>
            </a:extLst>
          </p:cNvPr>
          <p:cNvCxnSpPr>
            <a:cxnSpLocks/>
          </p:cNvCxnSpPr>
          <p:nvPr/>
        </p:nvCxnSpPr>
        <p:spPr>
          <a:xfrm>
            <a:off x="4847771" y="2895913"/>
            <a:ext cx="1939208" cy="138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EA681B4-5937-012F-4E0F-C9E265DDE1DB}"/>
              </a:ext>
            </a:extLst>
          </p:cNvPr>
          <p:cNvCxnSpPr>
            <a:cxnSpLocks/>
          </p:cNvCxnSpPr>
          <p:nvPr/>
        </p:nvCxnSpPr>
        <p:spPr>
          <a:xfrm flipV="1">
            <a:off x="5246880" y="3702902"/>
            <a:ext cx="1493808" cy="626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17BE95-81B3-3E13-CA0A-AC1614F1E967}"/>
                  </a:ext>
                </a:extLst>
              </p:cNvPr>
              <p:cNvSpPr txBox="1"/>
              <p:nvPr/>
            </p:nvSpPr>
            <p:spPr>
              <a:xfrm>
                <a:off x="1852357" y="4347775"/>
                <a:ext cx="36594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d>
                      <m:dPr>
                        <m:ctrlPr>
                          <a:rPr lang="en-US" altLang="ko-KR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ko-KR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𝐴𝑖</m:t>
                        </m:r>
                        <m: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e>
                        <m:r>
                          <a:rPr lang="ko-KR" altLang="en-US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𝑡𝑎𝑟𝑔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altLang="ko-KR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17BE95-81B3-3E13-CA0A-AC1614F1E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357" y="4347775"/>
                <a:ext cx="3659425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44A8839-3206-CD4E-9661-2DFCBF9F7B38}"/>
              </a:ext>
            </a:extLst>
          </p:cNvPr>
          <p:cNvCxnSpPr>
            <a:cxnSpLocks/>
          </p:cNvCxnSpPr>
          <p:nvPr/>
        </p:nvCxnSpPr>
        <p:spPr>
          <a:xfrm flipV="1">
            <a:off x="4971175" y="3264007"/>
            <a:ext cx="1753851" cy="3702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03E6CF-6B62-A12F-EA47-6FC251A478D0}"/>
                  </a:ext>
                </a:extLst>
              </p:cNvPr>
              <p:cNvSpPr txBox="1"/>
              <p:nvPr/>
            </p:nvSpPr>
            <p:spPr>
              <a:xfrm>
                <a:off x="201050" y="4880522"/>
                <a:ext cx="5247556" cy="877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 dirty="0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ko-KR" i="1" dirty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acc>
                      <m:r>
                        <a:rPr lang="en-US" altLang="ko-KR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 dirty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altLang="ko-KR" b="0" i="1" baseline="-2500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</m:acc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altLang="ko-KR" b="0" i="1" baseline="-2500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altLang="ko-KR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altLang="ko-KR" b="0" i="1" baseline="-2500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ko-KR" altLang="en-US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baseline="-2500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𝑡𝑎𝑟𝑔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</m:acc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altLang="ko-KR" b="0" i="1" baseline="-2500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altLang="ko-KR" b="0" i="1" baseline="-2500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ko-KR" altLang="en-US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brk m:alnAt="23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03E6CF-6B62-A12F-EA47-6FC251A47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50" y="4880522"/>
                <a:ext cx="5247556" cy="877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790108D-6A30-3BBB-EA0D-8D45E058677E}"/>
              </a:ext>
            </a:extLst>
          </p:cNvPr>
          <p:cNvCxnSpPr>
            <a:cxnSpLocks/>
          </p:cNvCxnSpPr>
          <p:nvPr/>
        </p:nvCxnSpPr>
        <p:spPr>
          <a:xfrm flipV="1">
            <a:off x="5312528" y="4197199"/>
            <a:ext cx="1456572" cy="1013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766C4B-F15F-C570-AC17-D94571640626}"/>
                  </a:ext>
                </a:extLst>
              </p:cNvPr>
              <p:cNvSpPr txBox="1"/>
              <p:nvPr/>
            </p:nvSpPr>
            <p:spPr>
              <a:xfrm>
                <a:off x="1841800" y="5679463"/>
                <a:ext cx="3191328" cy="499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ko-KR" altLang="en-US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acc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,...,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ko-KR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1766C4B-F15F-C570-AC17-D94571640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800" y="5679463"/>
                <a:ext cx="3191328" cy="499624"/>
              </a:xfrm>
              <a:prstGeom prst="rect">
                <a:avLst/>
              </a:prstGeom>
              <a:blipFill>
                <a:blip r:embed="rId5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9D90C92-19FB-6722-CA86-36E8610AA300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5033128" y="4530052"/>
            <a:ext cx="1753851" cy="1399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8AC4FA4-7C5A-3DE0-BC00-2EAB33A04959}"/>
                  </a:ext>
                </a:extLst>
              </p:cNvPr>
              <p:cNvSpPr txBox="1"/>
              <p:nvPr/>
            </p:nvSpPr>
            <p:spPr>
              <a:xfrm>
                <a:off x="3333622" y="6291973"/>
                <a:ext cx="2028942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ko-KR" altLang="en-US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ko-KR" altLang="en-US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ko-KR" altLang="en-US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acc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ko-KR" altLang="en-US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8AC4FA4-7C5A-3DE0-BC00-2EAB33A04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622" y="6291973"/>
                <a:ext cx="2028942" cy="376770"/>
              </a:xfrm>
              <a:prstGeom prst="rect">
                <a:avLst/>
              </a:prstGeom>
              <a:blipFill>
                <a:blip r:embed="rId6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4D8B6C0-F67A-7026-CAE7-69FBD11BA705}"/>
              </a:ext>
            </a:extLst>
          </p:cNvPr>
          <p:cNvCxnSpPr>
            <a:stCxn id="48" idx="3"/>
          </p:cNvCxnSpPr>
          <p:nvPr/>
        </p:nvCxnSpPr>
        <p:spPr>
          <a:xfrm flipV="1">
            <a:off x="5362564" y="4710473"/>
            <a:ext cx="1443772" cy="17698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3648E3D-3F36-6DB1-844F-B3F367DC95C1}"/>
              </a:ext>
            </a:extLst>
          </p:cNvPr>
          <p:cNvSpPr txBox="1"/>
          <p:nvPr/>
        </p:nvSpPr>
        <p:spPr>
          <a:xfrm>
            <a:off x="294303" y="3415836"/>
            <a:ext cx="414706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각 </a:t>
            </a:r>
            <a:r>
              <a:rPr lang="en-US" altLang="ko-KR" sz="2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state</a:t>
            </a:r>
            <a:r>
              <a:rPr lang="ko-KR" altLang="en-US" sz="2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당 액션의 개수만큼 </a:t>
            </a:r>
            <a:r>
              <a:rPr lang="en-US" altLang="ko-KR" sz="2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output</a:t>
            </a:r>
            <a:r>
              <a:rPr lang="ko-KR" altLang="en-US" sz="2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이 나옴</a:t>
            </a:r>
            <a:r>
              <a:rPr lang="en-US" altLang="ko-KR" sz="2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en-US" altLang="ko-KR" sz="2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</a:p>
          <a:p>
            <a:endParaRPr lang="en-US" altLang="ko-KR" sz="2400" baseline="-25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821A95-773C-6BCA-1953-82E6DE6B7E19}"/>
                  </a:ext>
                </a:extLst>
              </p:cNvPr>
              <p:cNvSpPr txBox="1"/>
              <p:nvPr/>
            </p:nvSpPr>
            <p:spPr>
              <a:xfrm>
                <a:off x="882051" y="3773100"/>
                <a:ext cx="2714596" cy="370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.g.,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6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sz="1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ko-KR" sz="1600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altLang="ko-KR" sz="160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  <m:r>
                          <a:rPr lang="en-US" altLang="ko-KR" sz="16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6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1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q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altLang="ko-KR" sz="1600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1600" i="1" baseline="-2500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160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altLang="ko-KR" sz="1600" i="1" baseline="-2500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altLang="ko-KR" sz="1600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endParaRPr lang="ko-KR" altLang="en-US" sz="16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821A95-773C-6BCA-1953-82E6DE6B7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51" y="3773100"/>
                <a:ext cx="2714596" cy="370294"/>
              </a:xfrm>
              <a:prstGeom prst="rect">
                <a:avLst/>
              </a:prstGeom>
              <a:blipFill>
                <a:blip r:embed="rId7"/>
                <a:stretch>
                  <a:fillRect t="-1639" b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2B8514A-537B-5BE3-35ED-6237A0C29026}"/>
              </a:ext>
            </a:extLst>
          </p:cNvPr>
          <p:cNvSpPr txBox="1"/>
          <p:nvPr/>
        </p:nvSpPr>
        <p:spPr>
          <a:xfrm>
            <a:off x="240356" y="2630886"/>
            <a:ext cx="4950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→Torch.cat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은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default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가 행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(0)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방향으로 붙임</a:t>
            </a:r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S, A, R, 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에 대해 각각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batch(N x D) 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로 바꿔 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CC23DC-B71A-562C-4AC7-672DE4D17607}"/>
                  </a:ext>
                </a:extLst>
              </p:cNvPr>
              <p:cNvSpPr txBox="1"/>
              <p:nvPr/>
            </p:nvSpPr>
            <p:spPr>
              <a:xfrm>
                <a:off x="192084" y="2001211"/>
                <a:ext cx="60416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Batch shape x State dim. (N x D)</a:t>
                </a:r>
              </a:p>
              <a:p>
                <a:r>
                  <a:rPr lang="en-US" altLang="ko-KR" b="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Tensor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D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)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Tensor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D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)</m:t>
                    </m:r>
                    <m:r>
                      <a:rPr lang="en-US" altLang="ko-KR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Tensor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x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D</m:t>
                    </m:r>
                    <m:r>
                      <m:rPr>
                        <m:nor/>
                      </m:rPr>
                      <a:rPr lang="en-US" altLang="ko-KR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]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CC23DC-B71A-562C-4AC7-672DE4D17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84" y="2001211"/>
                <a:ext cx="6041656" cy="646331"/>
              </a:xfrm>
              <a:prstGeom prst="rect">
                <a:avLst/>
              </a:prstGeom>
              <a:blipFill>
                <a:blip r:embed="rId8"/>
                <a:stretch>
                  <a:fillRect l="-908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9524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433A3-ADDC-FC61-A5C0-DBED956A0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24E70-80FC-725E-A946-F4B63D398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18D785-8221-C3B9-ECA5-E9F491397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9168"/>
            <a:ext cx="10515600" cy="4351338"/>
          </a:xfrm>
        </p:spPr>
        <p:txBody>
          <a:bodyPr/>
          <a:lstStyle/>
          <a:p>
            <a:r>
              <a:rPr lang="en-US" altLang="ko-KR" dirty="0"/>
              <a:t>Open </a:t>
            </a:r>
            <a:r>
              <a:rPr lang="en-US" altLang="ko-KR" dirty="0" err="1"/>
              <a:t>deep_q_learning.ipynb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719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B855FD-887D-DDC7-4192-76B94C6B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Networks</a:t>
            </a:r>
            <a:endParaRPr lang="ko-KR" altLang="en-US" dirty="0"/>
          </a:p>
        </p:txBody>
      </p:sp>
      <p:pic>
        <p:nvPicPr>
          <p:cNvPr id="5" name="내용 개체 틀 4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64642FF3-E9CB-9F7F-6026-E150B5D56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478" y="1374343"/>
            <a:ext cx="5128483" cy="480262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CF3B72F8-E0E8-6D42-16EB-6CAF4763D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825625"/>
                <a:ext cx="5950527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/>
                  <a:t>Computing system inspired by the biological neural networks that constitute our brain</a:t>
                </a:r>
              </a:p>
              <a:p>
                <a:r>
                  <a:rPr lang="en-US" altLang="ko-KR" dirty="0"/>
                  <a:t>They server multiple purposes, including function approximation: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Mathematical function typically consisting of a weighted sum of inputs and a activation/transfer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1" dirty="0">
                        <a:latin typeface="Cambria Math" panose="02040503050406030204" pitchFamily="18" charset="0"/>
                      </a:rPr>
                      <m:t>Output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6" name="내용 개체 틀 2">
                <a:extLst>
                  <a:ext uri="{FF2B5EF4-FFF2-40B4-BE49-F238E27FC236}">
                    <a16:creationId xmlns:a16="http://schemas.microsoft.com/office/drawing/2014/main" id="{CF3B72F8-E0E8-6D42-16EB-6CAF4763D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25625"/>
                <a:ext cx="5950527" cy="4351338"/>
              </a:xfrm>
              <a:prstGeom prst="rect">
                <a:avLst/>
              </a:prstGeom>
              <a:blipFill>
                <a:blip r:embed="rId3"/>
                <a:stretch>
                  <a:fillRect l="-1740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427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D2FC6-227B-7163-36C0-E913E84F6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 networks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35CF2A5-0796-468D-24ED-B6F559AA70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altLang="ko-KR" dirty="0"/>
                  <a:t>Input vector x = [x1, x2, x3]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Connection matrix: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W1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11    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12 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21   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1    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solidFill>
                      <a:schemeClr val="accent1"/>
                    </a:solidFill>
                  </a:rPr>
                  <a:t>By changing its parameters W1, we can modify it to approximate the function we are interested in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Output vector: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H = [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,…,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]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35CF2A5-0796-468D-24ED-B6F559AA70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922" b="-3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2B9EBCC2-A929-F9AE-8CEA-259DCE7C8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07" b="33543"/>
          <a:stretch/>
        </p:blipFill>
        <p:spPr bwMode="auto">
          <a:xfrm>
            <a:off x="8064714" y="1690688"/>
            <a:ext cx="2534013" cy="203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65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48A8D09B-4A72-B3AE-3113-319BD016D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110" y="3607863"/>
            <a:ext cx="6684579" cy="309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A07DB92-E96B-E26B-7C31-B4614D63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EC12A0-7C2F-CE3A-48D9-63767BA7D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5364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Networks that do not have cycles are known as feedforward NN. Signals always propagate forward</a:t>
            </a:r>
          </a:p>
          <a:p>
            <a:r>
              <a:rPr lang="en-US" altLang="ko-KR" dirty="0"/>
              <a:t>The neuron receives inputs, process &amp; aggregate those inputs, and either inhibits or amplifies before passing the signal to the next layer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589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D2188-4382-9E2B-E18C-38808D79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FABBDB-F06C-BD38-878C-4403BDB82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794" y="3376495"/>
            <a:ext cx="2451159" cy="186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CF999EA-FA48-DD4C-FBEF-5B30DF1B9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01" y="3354334"/>
            <a:ext cx="2451161" cy="186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206ED9-C57D-94C3-51B0-F945EE947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555" y="3365044"/>
            <a:ext cx="2481295" cy="18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71C53A-7194-1089-EC54-BB86FBC3CC6B}"/>
                  </a:ext>
                </a:extLst>
              </p:cNvPr>
              <p:cNvSpPr txBox="1"/>
              <p:nvPr/>
            </p:nvSpPr>
            <p:spPr>
              <a:xfrm>
                <a:off x="1303891" y="4209100"/>
                <a:ext cx="9836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71C53A-7194-1089-EC54-BB86FBC3C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891" y="4209100"/>
                <a:ext cx="983673" cy="369332"/>
              </a:xfrm>
              <a:prstGeom prst="rect">
                <a:avLst/>
              </a:prstGeom>
              <a:blipFill>
                <a:blip r:embed="rId5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3EDAE3-61C8-881D-D514-639A41CF0B57}"/>
                  </a:ext>
                </a:extLst>
              </p:cNvPr>
              <p:cNvSpPr txBox="1"/>
              <p:nvPr/>
            </p:nvSpPr>
            <p:spPr>
              <a:xfrm>
                <a:off x="2682387" y="5249061"/>
                <a:ext cx="9836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3EDAE3-61C8-881D-D514-639A41CF0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387" y="5249061"/>
                <a:ext cx="983673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6CBBBF-B288-47B8-B231-45851A32FA47}"/>
                  </a:ext>
                </a:extLst>
              </p:cNvPr>
              <p:cNvSpPr txBox="1"/>
              <p:nvPr/>
            </p:nvSpPr>
            <p:spPr>
              <a:xfrm>
                <a:off x="6066503" y="5302138"/>
                <a:ext cx="9836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6CBBBF-B288-47B8-B231-45851A32F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503" y="5302138"/>
                <a:ext cx="983673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1FE8B2-2CC8-FBCC-5410-633323E1FF14}"/>
                  </a:ext>
                </a:extLst>
              </p:cNvPr>
              <p:cNvSpPr txBox="1"/>
              <p:nvPr/>
            </p:nvSpPr>
            <p:spPr>
              <a:xfrm>
                <a:off x="9450619" y="5302138"/>
                <a:ext cx="9836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ko-KR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1FE8B2-2CC8-FBCC-5410-633323E1F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619" y="5302138"/>
                <a:ext cx="983673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E46B2CC6-30A8-5AB8-7D1C-64F41064E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Activation functions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603B45-C6AB-07DC-FE28-B6781B9CAB45}"/>
              </a:ext>
            </a:extLst>
          </p:cNvPr>
          <p:cNvSpPr txBox="1"/>
          <p:nvPr/>
        </p:nvSpPr>
        <p:spPr>
          <a:xfrm>
            <a:off x="2800375" y="2730956"/>
            <a:ext cx="983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Relu()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E29760-048F-3639-F7C0-C53C40182D55}"/>
              </a:ext>
            </a:extLst>
          </p:cNvPr>
          <p:cNvSpPr txBox="1"/>
          <p:nvPr/>
        </p:nvSpPr>
        <p:spPr>
          <a:xfrm>
            <a:off x="5940072" y="2757875"/>
            <a:ext cx="1236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Sigmoid()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0B275B-84A1-7185-0241-1A4CA14D9885}"/>
              </a:ext>
            </a:extLst>
          </p:cNvPr>
          <p:cNvSpPr txBox="1"/>
          <p:nvPr/>
        </p:nvSpPr>
        <p:spPr>
          <a:xfrm>
            <a:off x="9385766" y="2674885"/>
            <a:ext cx="12365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Tanh()</a:t>
            </a:r>
          </a:p>
        </p:txBody>
      </p:sp>
    </p:spTree>
    <p:extLst>
      <p:ext uri="{BB962C8B-B14F-4D97-AF65-F5344CB8AC3E}">
        <p14:creationId xmlns:p14="http://schemas.microsoft.com/office/powerpoint/2010/main" val="4197661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2270</TotalTime>
  <Words>1736</Words>
  <Application>Microsoft Office PowerPoint</Application>
  <PresentationFormat>와이드스크린</PresentationFormat>
  <Paragraphs>266</Paragraphs>
  <Slides>55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1" baseType="lpstr">
      <vt:lpstr>맑은 고딕</vt:lpstr>
      <vt:lpstr>Arial</vt:lpstr>
      <vt:lpstr>Cambria Math</vt:lpstr>
      <vt:lpstr>Courier New</vt:lpstr>
      <vt:lpstr>Wingdings</vt:lpstr>
      <vt:lpstr>Office 테마</vt:lpstr>
      <vt:lpstr>7.강 Deep Q-learning</vt:lpstr>
      <vt:lpstr>Contents</vt:lpstr>
      <vt:lpstr>Neural Network</vt:lpstr>
      <vt:lpstr>Function approximators</vt:lpstr>
      <vt:lpstr>Function approximators</vt:lpstr>
      <vt:lpstr>Neural Networks</vt:lpstr>
      <vt:lpstr>Neural networks</vt:lpstr>
      <vt:lpstr>Neural Networks</vt:lpstr>
      <vt:lpstr>Neural networks</vt:lpstr>
      <vt:lpstr>Gradient Descent</vt:lpstr>
      <vt:lpstr>Backpropagation</vt:lpstr>
      <vt:lpstr>Cost function</vt:lpstr>
      <vt:lpstr>Neural network optimization</vt:lpstr>
      <vt:lpstr>Pytorch</vt:lpstr>
      <vt:lpstr>Numpy &amp; PyTorch</vt:lpstr>
      <vt:lpstr>Multidimensional Indexing</vt:lpstr>
      <vt:lpstr>Shape Operations</vt:lpstr>
      <vt:lpstr>Device Management</vt:lpstr>
      <vt:lpstr>Computing Gradients</vt:lpstr>
      <vt:lpstr>Training Loop</vt:lpstr>
      <vt:lpstr>Converting Numpy / PyTorch</vt:lpstr>
      <vt:lpstr>Custom networks</vt:lpstr>
      <vt:lpstr>Custom networks</vt:lpstr>
      <vt:lpstr>Torch Best Practices</vt:lpstr>
      <vt:lpstr>Torch Best Practices</vt:lpstr>
      <vt:lpstr>Neural network optimization</vt:lpstr>
      <vt:lpstr>Neural network optimization</vt:lpstr>
      <vt:lpstr>Neural Net. Architecture for V, Q</vt:lpstr>
      <vt:lpstr>Neural Net. Architecture for policy, π</vt:lpstr>
      <vt:lpstr>Deep SARSA</vt:lpstr>
      <vt:lpstr>Neural network optimization</vt:lpstr>
      <vt:lpstr>Target network</vt:lpstr>
      <vt:lpstr>Target network</vt:lpstr>
      <vt:lpstr>Target network</vt:lpstr>
      <vt:lpstr>Neural network optimization</vt:lpstr>
      <vt:lpstr>Experience Replay</vt:lpstr>
      <vt:lpstr>Experience Replay</vt:lpstr>
      <vt:lpstr>Neural network optimization</vt:lpstr>
      <vt:lpstr>Code Ex.</vt:lpstr>
      <vt:lpstr>Code Ex.</vt:lpstr>
      <vt:lpstr>Deep Q-learning</vt:lpstr>
      <vt:lpstr>Deep Q-learning</vt:lpstr>
      <vt:lpstr>Neural Net. Architecture for V, Q</vt:lpstr>
      <vt:lpstr>Neural Net. Architecture for policy, π</vt:lpstr>
      <vt:lpstr>Neural network optimization</vt:lpstr>
      <vt:lpstr>Target network</vt:lpstr>
      <vt:lpstr>Target network</vt:lpstr>
      <vt:lpstr>Deep Q-learning</vt:lpstr>
      <vt:lpstr>Code Ex.</vt:lpstr>
      <vt:lpstr>Code Ex.</vt:lpstr>
      <vt:lpstr>Code Ex.</vt:lpstr>
      <vt:lpstr>Code Ex.</vt:lpstr>
      <vt:lpstr>Experience Replay</vt:lpstr>
      <vt:lpstr>Deep Q-learning</vt:lpstr>
      <vt:lpstr>Code Ex.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6.강 Deep Q-learning</dc:title>
  <dc:creator>박진</dc:creator>
  <cp:lastModifiedBy>박진</cp:lastModifiedBy>
  <cp:revision>17</cp:revision>
  <dcterms:created xsi:type="dcterms:W3CDTF">2024-03-06T01:24:28Z</dcterms:created>
  <dcterms:modified xsi:type="dcterms:W3CDTF">2024-06-05T00:13:51Z</dcterms:modified>
</cp:coreProperties>
</file>